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394" r:id="rId2"/>
    <p:sldId id="1026" r:id="rId3"/>
    <p:sldId id="969" r:id="rId4"/>
    <p:sldId id="970" r:id="rId5"/>
    <p:sldId id="1107" r:id="rId6"/>
    <p:sldId id="1012" r:id="rId7"/>
    <p:sldId id="1000" r:id="rId8"/>
    <p:sldId id="1001" r:id="rId9"/>
    <p:sldId id="999" r:id="rId10"/>
    <p:sldId id="1021" r:id="rId11"/>
    <p:sldId id="1020" r:id="rId12"/>
    <p:sldId id="1011" r:id="rId13"/>
    <p:sldId id="1023" r:id="rId14"/>
    <p:sldId id="1014" r:id="rId15"/>
    <p:sldId id="998" r:id="rId16"/>
    <p:sldId id="1033" r:id="rId17"/>
    <p:sldId id="1044" r:id="rId18"/>
    <p:sldId id="1045" r:id="rId19"/>
    <p:sldId id="1042" r:id="rId20"/>
    <p:sldId id="1046" r:id="rId21"/>
    <p:sldId id="1043" r:id="rId22"/>
    <p:sldId id="1047" r:id="rId23"/>
    <p:sldId id="1034" r:id="rId24"/>
    <p:sldId id="981" r:id="rId25"/>
    <p:sldId id="961" r:id="rId26"/>
    <p:sldId id="930" r:id="rId27"/>
    <p:sldId id="996" r:id="rId28"/>
    <p:sldId id="987" r:id="rId29"/>
    <p:sldId id="997" r:id="rId30"/>
    <p:sldId id="1103" r:id="rId31"/>
    <p:sldId id="1088" r:id="rId32"/>
    <p:sldId id="962" r:id="rId33"/>
    <p:sldId id="982" r:id="rId34"/>
    <p:sldId id="993" r:id="rId35"/>
    <p:sldId id="978" r:id="rId36"/>
    <p:sldId id="1104" r:id="rId37"/>
    <p:sldId id="1090" r:id="rId38"/>
    <p:sldId id="967" r:id="rId39"/>
    <p:sldId id="1106" r:id="rId40"/>
    <p:sldId id="994" r:id="rId41"/>
    <p:sldId id="979" r:id="rId42"/>
    <p:sldId id="1108" r:id="rId43"/>
    <p:sldId id="1083" r:id="rId44"/>
    <p:sldId id="1084" r:id="rId45"/>
    <p:sldId id="1036" r:id="rId46"/>
    <p:sldId id="990" r:id="rId47"/>
    <p:sldId id="973" r:id="rId48"/>
    <p:sldId id="1041" r:id="rId49"/>
    <p:sldId id="1035" r:id="rId50"/>
    <p:sldId id="1062" r:id="rId51"/>
    <p:sldId id="1063" r:id="rId52"/>
    <p:sldId id="1059" r:id="rId53"/>
    <p:sldId id="1111" r:id="rId54"/>
    <p:sldId id="1112" r:id="rId55"/>
    <p:sldId id="1113" r:id="rId56"/>
    <p:sldId id="1118" r:id="rId57"/>
    <p:sldId id="1110" r:id="rId58"/>
    <p:sldId id="1058" r:id="rId59"/>
    <p:sldId id="1052" r:id="rId60"/>
    <p:sldId id="1060" r:id="rId61"/>
    <p:sldId id="1053" r:id="rId62"/>
    <p:sldId id="1061" r:id="rId63"/>
    <p:sldId id="989" r:id="rId64"/>
    <p:sldId id="988" r:id="rId65"/>
    <p:sldId id="1038" r:id="rId66"/>
    <p:sldId id="1109" r:id="rId67"/>
    <p:sldId id="1114" r:id="rId68"/>
    <p:sldId id="1048" r:id="rId69"/>
    <p:sldId id="1115" r:id="rId70"/>
    <p:sldId id="1039" r:id="rId71"/>
    <p:sldId id="1054" r:id="rId72"/>
    <p:sldId id="991" r:id="rId73"/>
    <p:sldId id="975" r:id="rId74"/>
    <p:sldId id="1055" r:id="rId75"/>
    <p:sldId id="1077" r:id="rId76"/>
    <p:sldId id="1121" r:id="rId77"/>
    <p:sldId id="1085" r:id="rId78"/>
    <p:sldId id="1102" r:id="rId79"/>
    <p:sldId id="1122" r:id="rId80"/>
    <p:sldId id="1089" r:id="rId81"/>
    <p:sldId id="1096" r:id="rId82"/>
    <p:sldId id="1123" r:id="rId83"/>
    <p:sldId id="1124" r:id="rId84"/>
    <p:sldId id="1131" r:id="rId85"/>
    <p:sldId id="1125" r:id="rId86"/>
    <p:sldId id="1132" r:id="rId87"/>
    <p:sldId id="1091" r:id="rId88"/>
    <p:sldId id="1092" r:id="rId89"/>
    <p:sldId id="1133" r:id="rId90"/>
    <p:sldId id="1093" r:id="rId91"/>
    <p:sldId id="1094" r:id="rId92"/>
    <p:sldId id="1134" r:id="rId93"/>
    <p:sldId id="968" r:id="rId94"/>
    <p:sldId id="1066" r:id="rId95"/>
    <p:sldId id="1067" r:id="rId96"/>
    <p:sldId id="1119" r:id="rId97"/>
    <p:sldId id="1120" r:id="rId98"/>
    <p:sldId id="1074" r:id="rId99"/>
    <p:sldId id="1072" r:id="rId100"/>
    <p:sldId id="1071" r:id="rId101"/>
    <p:sldId id="1075" r:id="rId102"/>
    <p:sldId id="1065" r:id="rId103"/>
    <p:sldId id="1017" r:id="rId104"/>
    <p:sldId id="1086" r:id="rId105"/>
    <p:sldId id="1087" r:id="rId106"/>
    <p:sldId id="1135" r:id="rId107"/>
    <p:sldId id="1136" r:id="rId108"/>
    <p:sldId id="641" r:id="rId109"/>
    <p:sldId id="1127" r:id="rId110"/>
  </p:sldIdLst>
  <p:sldSz cx="9144000" cy="6858000" type="screen4x3"/>
  <p:notesSz cx="6735763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D55"/>
    <a:srgbClr val="0000FF"/>
    <a:srgbClr val="99CCFF"/>
    <a:srgbClr val="00FF00"/>
    <a:srgbClr val="99FF99"/>
    <a:srgbClr val="5F5F5F"/>
    <a:srgbClr val="0066FF"/>
    <a:srgbClr val="663300"/>
    <a:srgbClr val="00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5761" autoAdjust="0"/>
  </p:normalViewPr>
  <p:slideViewPr>
    <p:cSldViewPr>
      <p:cViewPr>
        <p:scale>
          <a:sx n="100" d="100"/>
          <a:sy n="100" d="100"/>
        </p:scale>
        <p:origin x="-1482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3" y="0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542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3" y="9371542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FBFA43-2BD0-4CB0-813D-ED54DD1251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15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5771"/>
            <a:ext cx="5388610" cy="444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542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542"/>
            <a:ext cx="2918831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B8F7E5-FF1F-4A8C-B74E-0A7AEB9102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345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489B-85F9-45C6-B427-434E963088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C795A-59C4-48ED-98C2-89722A02C4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2AA-B98F-4C5A-A96C-2798A8826E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5FFC9-F9B3-4826-9087-AFE6DC3095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A175C-A387-4F08-AAD0-71A9A39E05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E931D-5E4C-460C-A1FB-FFFCABAA51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D1C2-6716-4091-82A1-05AB4005D3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8B4E9-3757-4757-890E-7F50E358E5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F625B-5BCA-4A26-B072-D4A60B359B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A91B3-46C5-4738-8FC5-B66DBDB76F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9E46A-3C81-434A-BA81-B880F3E753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/>
            </a:gs>
            <a:gs pos="100000">
              <a:schemeClr val="bg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37A4A55-F25F-41C2-A4D4-DD0D83D27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5" Type="http://schemas.openxmlformats.org/officeDocument/2006/relationships/image" Target="../media/image20.jpeg"/><Relationship Id="rId10" Type="http://schemas.openxmlformats.org/officeDocument/2006/relationships/image" Target="../media/image15.wmf"/><Relationship Id="rId4" Type="http://schemas.openxmlformats.org/officeDocument/2006/relationships/image" Target="../media/image10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wmf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Photos Palmier Dattier (compte Principes)\2011-11 - Algerie - Hervé\DSC068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2788" y="-27384"/>
            <a:ext cx="10407356" cy="69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 rot="16200000">
            <a:off x="5731232" y="3057809"/>
            <a:ext cx="6428661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27000" dist="35921" dir="2700000" algn="ctr" rotWithShape="0">
              <a:schemeClr val="accent5">
                <a:lumMod val="75000"/>
                <a:alpha val="49000"/>
              </a:schemeClr>
            </a:outerShdw>
          </a:effectLst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Hervé Rey, René Lecoustre, Sébastien Griffon, 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fr-F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20688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ARECACEAE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23392" y="1949931"/>
            <a:ext cx="2629245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</a:t>
            </a:r>
          </a:p>
          <a:p>
            <a:pPr algn="ctr"/>
            <a:r>
              <a:rPr lang="fr-FR" sz="2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Architecture</a:t>
            </a:r>
          </a:p>
          <a:p>
            <a:pPr algn="ctr"/>
            <a:r>
              <a:rPr lang="fr-FR" sz="2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Model</a:t>
            </a:r>
          </a:p>
        </p:txBody>
      </p:sp>
      <p:pic>
        <p:nvPicPr>
          <p:cNvPr id="6" name="Picture 3" descr="D:\_Plans &amp; Logos\LogoCira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6165304"/>
            <a:ext cx="1512168" cy="800358"/>
          </a:xfrm>
          <a:prstGeom prst="rect">
            <a:avLst/>
          </a:prstGeom>
          <a:noFill/>
        </p:spPr>
      </p:pic>
      <p:pic>
        <p:nvPicPr>
          <p:cNvPr id="9" name="Picture 4" descr="D:\_Plans &amp; Logos\Logo_AMAP_UMR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6021288"/>
            <a:ext cx="864096" cy="749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39744" y="404664"/>
            <a:ext cx="6987810" cy="600164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takes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as input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values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Coming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from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organ’s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observations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Indexed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&amp;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Expressed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through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piecewise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functions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according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to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their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404135" y="188640"/>
            <a:ext cx="189988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225024"/>
              </p:ext>
            </p:extLst>
          </p:nvPr>
        </p:nvGraphicFramePr>
        <p:xfrm>
          <a:off x="467544" y="1759808"/>
          <a:ext cx="8352000" cy="423672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position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PSEUDO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VERTICILLES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RADIAl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AXIAL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DIVERGENCE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1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DIAMETER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STIFFNESS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ZIGZAG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8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661146" y="188640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FLOWERS &amp; FRUITS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671101"/>
              </p:ext>
            </p:extLst>
          </p:nvPr>
        </p:nvGraphicFramePr>
        <p:xfrm>
          <a:off x="467544" y="1879064"/>
          <a:ext cx="8352000" cy="39014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position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LIFE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SPAN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RADIAl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2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AXIAL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0" i="1" kern="1200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groups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DIAMETER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FRUCTIFICATION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  <p:cxnSp>
        <p:nvCxnSpPr>
          <p:cNvPr id="6" name="Connecteur droit avec flèche 5"/>
          <p:cNvCxnSpPr/>
          <p:nvPr/>
        </p:nvCxnSpPr>
        <p:spPr bwMode="auto">
          <a:xfrm>
            <a:off x="2411760" y="1412776"/>
            <a:ext cx="12961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851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29634" y="2060848"/>
            <a:ext cx="6919180" cy="28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Simulation</a:t>
            </a:r>
          </a:p>
          <a:p>
            <a:pPr algn="ctr">
              <a:defRPr/>
            </a:pPr>
            <a:endParaRPr lang="fr-FR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Visualisation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61955" y="692695"/>
            <a:ext cx="405912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 AMAPstudio suite</a:t>
            </a:r>
          </a:p>
        </p:txBody>
      </p:sp>
      <p:pic>
        <p:nvPicPr>
          <p:cNvPr id="4" name="Image 3" descr="xplo_spla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597" y="3121529"/>
            <a:ext cx="1828833" cy="182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5207756" y="2616489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Simeo software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8723" y="2371832"/>
            <a:ext cx="291457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Xplo software</a:t>
            </a:r>
          </a:p>
        </p:txBody>
      </p:sp>
      <p:pic>
        <p:nvPicPr>
          <p:cNvPr id="7" name="Picture 2" descr="D:\!!_Plans &amp; Logos\sime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912" y="3498589"/>
            <a:ext cx="1924486" cy="16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135117" y="0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File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9167172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8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794" y="-1"/>
            <a:ext cx="10968482" cy="6855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135117" y="0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</a:t>
            </a:r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18329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2160" y="260648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XPlo Browser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0736"/>
            <a:ext cx="91821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 descr="xplo_splas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00663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19451" y="332656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XPlo ration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6760"/>
            <a:ext cx="91821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 descr="xplo_splas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00663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Hervé Rey - Palmier Dattier - Blend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80759" y="-171400"/>
            <a:ext cx="10278653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109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3" name="Picture 3" descr="D:\!_AMAP-PRINCIPES\PRINCIPES_v2014c\Trachycarpus_fortunei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556582"/>
            <a:ext cx="6915150" cy="600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93062" y="0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Trachycarpus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fortunei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3861048"/>
            <a:ext cx="1583989" cy="2800767"/>
          </a:xfrm>
          <a:prstGeom prst="rect">
            <a:avLst/>
          </a:prstGeom>
          <a:noFill/>
          <a:ln w="349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fr-FR" sz="1600" i="1" dirty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Mersi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  <a:endParaRPr lang="fr-FR" sz="1600" i="1" dirty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Sheshe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Shoukran</a:t>
            </a:r>
            <a:endParaRPr lang="fr-FR" sz="1600" i="1" dirty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Spassiba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Terimah</a:t>
            </a:r>
            <a:r>
              <a:rPr lang="fr-FR" sz="1600" i="1" dirty="0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Kasih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1600" i="1" dirty="0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i="1" dirty="0" err="1" smtClean="0">
                <a:ln w="0"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endParaRPr lang="fr-FR" sz="1600" i="1" dirty="0" smtClean="0">
              <a:ln w="0"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44624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ARECACEAE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24283" y="116632"/>
            <a:ext cx="6798656" cy="67403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formalized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Through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</a:t>
            </a: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Multi-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r>
              <a:rPr lang="fr-FR" sz="2400" b="1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graph model (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MTG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With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Vertices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organs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Edges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Attributes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parameters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values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20758" y="404664"/>
            <a:ext cx="534152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implemented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In AMAPSTUDIO Suite</a:t>
            </a: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&amp;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benefits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of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its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features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Image 3" descr="xplo_spla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2276872"/>
            <a:ext cx="1828833" cy="182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2599253" y="2975264"/>
            <a:ext cx="4384534" cy="34163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Project </a:t>
            </a:r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manager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Browser &amp; 3D </a:t>
            </a:r>
            <a:r>
              <a:rPr lang="fr-FR" sz="2400" b="1" u="sng" cap="all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view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Extraction </a:t>
            </a:r>
            <a:r>
              <a:rPr lang="fr-FR" sz="2400" b="1" u="sng" cap="all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functions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Script mode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Plots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D:\!!_Plans &amp; Logos\sime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428" y="2447102"/>
            <a:ext cx="1924486" cy="16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13647" y="836712"/>
            <a:ext cx="5379998" cy="29238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computes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outputs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3D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mockups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With</a:t>
            </a:r>
            <a:endParaRPr lang="fr-FR" sz="16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Structure (navigation)</a:t>
            </a:r>
          </a:p>
          <a:p>
            <a:pPr algn="ctr"/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Topological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16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Attributes</a:t>
            </a:r>
            <a:endParaRPr lang="fr-FR" sz="16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27784" y="4811668"/>
            <a:ext cx="3951724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3D MOCKUPS</a:t>
            </a: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can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be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used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any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Further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14200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95736" y="548680"/>
            <a:ext cx="5099473" cy="563231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Such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as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Knowledge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Analysis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(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breeding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Simulation &amp; Exploration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Radiative balance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Carbon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Balance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…</a:t>
            </a:r>
          </a:p>
        </p:txBody>
      </p:sp>
      <p:pic>
        <p:nvPicPr>
          <p:cNvPr id="7" name="Image 6" descr="xplo_spla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897493"/>
            <a:ext cx="1828833" cy="182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!!_Plans &amp; Logos\sime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031" y="4919699"/>
            <a:ext cx="1924486" cy="16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D:\Projet.2011 - Palmier Dattier\2010-05          (Tunisie)\_Draft_Photos_Hervé\DSC058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3010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D:\Projet.2011 - Palmier Dattier\2010-05          (Tunisie)\Inflorescence\DSC058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960" y="1808936"/>
            <a:ext cx="2627536" cy="141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 descr="D:\Projet.2011 - Palmier Dattier\2010-05          (Tunisie)\Inflorescence\DSC0583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248" y="3356992"/>
            <a:ext cx="1368152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D:\Projet.2011 - Palmier Dattier\2010-05          (Tunisie)\_Draft_Photos_Hervé\DSC0578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751428"/>
            <a:ext cx="1216341" cy="162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5" name="Picture 1" descr="D:\Projet.2011 - Palmier Dattier\2010-05          (Tunisie)\_Draft_Photos_Hervé\DSC058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152128" cy="357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D:\Projet.2011 - Cocotier\1995-10&amp;11    (2- Indonésie - CocotierCacaoyer)\1995-10-31-3041-030 - IDN-MAC - Cocotier_PalmeArchi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408" y="258662"/>
            <a:ext cx="3137222" cy="201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 descr="xplo_splash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9" y="6074244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Espace réservé du numéro de diapositive 3"/>
          <p:cNvSpPr>
            <a:spLocks noGrp="1"/>
          </p:cNvSpPr>
          <p:nvPr/>
        </p:nvSpPr>
        <p:spPr bwMode="auto">
          <a:xfrm>
            <a:off x="8796588" y="6578302"/>
            <a:ext cx="3481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pPr lvl="0"/>
              <a:t>15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867643" y="2454654"/>
            <a:ext cx="182453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&amp;</a:t>
            </a: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typology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" name="Picture 4" descr="G:\__REY_Nos Photos\1954 - 2010\1995\1995-10&amp;11    (2- Indonésie - CocotierCacaoyer)\1995-10-31-3042-025 - IDN-MAC - Cocotier_RégimeDébutFloraiso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305" y="172900"/>
            <a:ext cx="1915151" cy="1436364"/>
          </a:xfrm>
          <a:prstGeom prst="rect">
            <a:avLst/>
          </a:prstGeom>
          <a:noFill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064" y="4365104"/>
            <a:ext cx="1656184" cy="2391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 descr="D:\Projet.2011 - Palmier à Huile\_Photos\2007 - Jeunes - Padang Halaban\IMG_7477_Grossi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665" y="4365104"/>
            <a:ext cx="251462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F:\Photos - PRINCIPES - Palmier Dattier\2011-07 - Italie - Hervé\DSC02584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1215" y="4217784"/>
            <a:ext cx="1669690" cy="223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Projet.2011 - Palmier a Huile\_Photos\_Divers\fruit entier compact ASD Coto fev 2003 bis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2500212"/>
            <a:ext cx="864096" cy="146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1" descr="D:\Projet.2011 - Cocotier\_Photos\CU98_010-noix-de-coco.jpe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348" y="1689446"/>
            <a:ext cx="1043777" cy="1091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 descr="D:\Projet.2011 - Palmier Dattier\_Photos\fdv_22_sego_datte_t_800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50"/>
          <a:stretch>
            <a:fillRect/>
          </a:stretch>
        </p:blipFill>
        <p:spPr bwMode="auto">
          <a:xfrm>
            <a:off x="5148064" y="2877864"/>
            <a:ext cx="936903" cy="134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4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851920" y="908720"/>
            <a:ext cx="4279034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TYPOLOGY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844824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466426" y="3933056"/>
            <a:ext cx="2289409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fr-FR" sz="2400" b="1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</a:t>
            </a:r>
            <a:r>
              <a:rPr lang="fr-FR" sz="2400" b="1" cap="all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</a:t>
            </a:r>
            <a:r>
              <a:rPr lang="fr-FR" sz="2400" b="1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« vertex »</a:t>
            </a: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vertices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88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G:\__REY_Nos Photos\1954 - 2010\2010\2010-05          (2- Tunisie)\_Draft_Photos_Hervé\DSC057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572000" y="5373216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6A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Stem</a:t>
            </a:r>
            <a:endParaRPr lang="fr-FR" sz="1600" b="1" i="1" dirty="0">
              <a:solidFill>
                <a:srgbClr val="FF6A0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 rot="20650705">
            <a:off x="8203534" y="3560563"/>
            <a:ext cx="8085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achis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9793776">
            <a:off x="5760781" y="4379569"/>
            <a:ext cx="72357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143875" y="260648"/>
            <a:ext cx="74120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18690594">
            <a:off x="6263598" y="1880749"/>
            <a:ext cx="163407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Nervure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 rot="20347871">
            <a:off x="34096" y="3884048"/>
            <a:ext cx="1045777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Leaflets</a:t>
            </a:r>
            <a:endParaRPr lang="fr-FR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Pinnae_2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 rot="161422">
            <a:off x="2432043" y="4369282"/>
            <a:ext cx="1045777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Spines</a:t>
            </a:r>
            <a:endParaRPr lang="fr-FR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Pinnae_1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482373" y="5765142"/>
            <a:ext cx="79570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6A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Stump</a:t>
            </a:r>
            <a:endParaRPr lang="fr-FR" sz="1600" b="1" i="1" dirty="0">
              <a:solidFill>
                <a:srgbClr val="FF6A0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14238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G:\__REY_Nos Photos\1954 - 2010\2010\2010-05          (2- Tunisie)\Inflorescence\DSC058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5" name="Picture 5" descr="G:\__REY_Nos Photos\1954 - 2010\2010\2010-05          (2- Tunisie)\Inflorescence\DSC058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-6085"/>
            <a:ext cx="4176464" cy="686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068130" y="908720"/>
            <a:ext cx="16324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Inflorescences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1221658">
            <a:off x="6857870" y="4323278"/>
            <a:ext cx="72677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Bract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3828223">
            <a:off x="4332229" y="6149219"/>
            <a:ext cx="101852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Peduncle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891179">
            <a:off x="2698277" y="4423609"/>
            <a:ext cx="98486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95536" y="3429000"/>
            <a:ext cx="65464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05545">
            <a:off x="7647154" y="5115097"/>
            <a:ext cx="70113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2978098">
            <a:off x="2963653" y="3361591"/>
            <a:ext cx="77647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64744">
            <a:off x="2303618" y="5521542"/>
            <a:ext cx="127981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Steril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zone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20286604">
            <a:off x="429941" y="5868082"/>
            <a:ext cx="126218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Fertil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zone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4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Projet.2011 - Palmier a Huile\_Photos\1990 - Divers\Image PALMI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86902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528" y="2708920"/>
            <a:ext cx="74120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95936" y="5949280"/>
            <a:ext cx="145614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6A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Stem (Stipe)</a:t>
            </a:r>
            <a:endParaRPr lang="fr-FR" sz="1600" b="1" i="1" dirty="0">
              <a:solidFill>
                <a:srgbClr val="FF6A0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5754" y="3102716"/>
            <a:ext cx="163407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Nervure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9169024">
            <a:off x="7041111" y="772366"/>
            <a:ext cx="8085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achis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9038990">
            <a:off x="5094072" y="2617292"/>
            <a:ext cx="72357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232514" y="3395772"/>
            <a:ext cx="85662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Thorns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956376" y="3140968"/>
            <a:ext cx="1045777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Leaflets</a:t>
            </a:r>
            <a:endParaRPr lang="fr-FR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Pinnae_2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48712" y="6457890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483768" y="5229200"/>
            <a:ext cx="79570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6A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Stump</a:t>
            </a:r>
            <a:endParaRPr lang="fr-FR" sz="1600" b="1" i="1" dirty="0">
              <a:solidFill>
                <a:srgbClr val="FF6A0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19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250" y="188640"/>
            <a:ext cx="9164250" cy="61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 rot="19510224">
            <a:off x="2550534" y="-572874"/>
            <a:ext cx="3810957" cy="778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50000" b="1" cap="all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?</a:t>
            </a:r>
          </a:p>
        </p:txBody>
      </p:sp>
      <p:pic>
        <p:nvPicPr>
          <p:cNvPr id="6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548680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642145" cy="381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Inflorescence mal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87296"/>
            <a:ext cx="3379787" cy="511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Vérification récolte agent AI_9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62929"/>
            <a:ext cx="4391025" cy="329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1" name="Picture 3" descr="D:\Projet.2011 - Palmier a Huile\_Photos\1990 - Divers\BC 270 47 1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587" y="357301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9512" y="6400633"/>
            <a:ext cx="208933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 Inflorescence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11529" y="6483093"/>
            <a:ext cx="230734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Female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Inflorescence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8867713">
            <a:off x="571831" y="5189090"/>
            <a:ext cx="122371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Peduncle</a:t>
            </a:r>
            <a:endParaRPr lang="fr-FR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71600" y="2962785"/>
            <a:ext cx="108424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139952" y="4528425"/>
            <a:ext cx="76685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Fruits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076056" y="2204864"/>
            <a:ext cx="96562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Bunches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18867713">
            <a:off x="774672" y="4393136"/>
            <a:ext cx="830975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2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endParaRPr lang="fr-FR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04" y="44624"/>
            <a:ext cx="20986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Male or Female</a:t>
            </a:r>
          </a:p>
          <a:p>
            <a:r>
              <a:rPr lang="en-US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nflorescences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On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same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569244" y="6457890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</p:spTree>
    <p:extLst>
      <p:ext uri="{BB962C8B-B14F-4D97-AF65-F5344CB8AC3E}">
        <p14:creationId xmlns:p14="http://schemas.microsoft.com/office/powerpoint/2010/main" val="22145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ans titre - 9 jourd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213" y="0"/>
            <a:ext cx="10328257" cy="6858000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 rot="21409428">
            <a:off x="844358" y="3892772"/>
            <a:ext cx="74120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652120" y="6237312"/>
            <a:ext cx="145614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6A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Stem (Stipe)</a:t>
            </a:r>
            <a:endParaRPr lang="fr-FR" sz="1600" b="1" i="1" dirty="0">
              <a:solidFill>
                <a:srgbClr val="FF6A0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9630259">
            <a:off x="595771" y="5430586"/>
            <a:ext cx="163407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Nervure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95104" y="116632"/>
            <a:ext cx="1045777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Leaflets</a:t>
            </a:r>
            <a:endParaRPr lang="fr-FR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Pinnae_2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2659352">
            <a:off x="7426770" y="6043572"/>
            <a:ext cx="8085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achis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 rot="2881485">
            <a:off x="6149944" y="4677295"/>
            <a:ext cx="72357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27596" y="639328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Cocos </a:t>
            </a:r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nucifera</a:t>
            </a:r>
            <a:endParaRPr lang="fr-FR" sz="2000" b="1" i="1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 rot="19743028">
            <a:off x="4031814" y="4627383"/>
            <a:ext cx="72677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Bract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G:\__REY_Nos Photos\1954 - 2010\1995\1995-10&amp;11    (2- Indonésie - CocotierCacaoyer)\1995-10-31-3042-025 - IDN-MAC - Cocotier_RégimeDébutFlorais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 rot="19454983">
            <a:off x="-75707" y="5291523"/>
            <a:ext cx="101852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Peduncle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220071" y="2100717"/>
            <a:ext cx="93997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Coconut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17007" y="4941168"/>
            <a:ext cx="98486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21155062">
            <a:off x="3738277" y="3059318"/>
            <a:ext cx="148179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 </a:t>
            </a:r>
            <a:r>
              <a:rPr lang="en-US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Flowers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454983">
            <a:off x="3021306" y="3707635"/>
            <a:ext cx="70113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 rot="19687875">
            <a:off x="1818368" y="1437845"/>
            <a:ext cx="26471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Bract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(spathe for </a:t>
            </a: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palms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6452077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Cocos </a:t>
            </a:r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nucifera</a:t>
            </a:r>
            <a:endParaRPr lang="fr-FR" sz="2000" b="1" i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19454983">
            <a:off x="8008972" y="997568"/>
            <a:ext cx="77647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72000" y="260648"/>
            <a:ext cx="392767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Male &amp; </a:t>
            </a:r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Female</a:t>
            </a:r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Inflorescences</a:t>
            </a:r>
          </a:p>
        </p:txBody>
      </p:sp>
    </p:spTree>
    <p:extLst>
      <p:ext uri="{BB962C8B-B14F-4D97-AF65-F5344CB8AC3E}">
        <p14:creationId xmlns:p14="http://schemas.microsoft.com/office/powerpoint/2010/main" val="2601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1295945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17497" y="764704"/>
            <a:ext cx="3192197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373" y="1364082"/>
            <a:ext cx="8533762" cy="328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63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17056" y="1303075"/>
            <a:ext cx="374844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relationship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68798" y="3140968"/>
            <a:ext cx="730360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If « a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composed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n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entities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 a</a:t>
            </a:r>
            <a:r>
              <a:rPr lang="fr-FR" sz="2000" b="1" i="1" baseline="-2500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»: (</a:t>
            </a:r>
            <a:r>
              <a:rPr lang="fr-FR" sz="2000" b="1" i="1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 / a</a:t>
            </a:r>
            <a:r>
              <a:rPr lang="fr-FR" sz="2000" b="1" i="1" baseline="-2500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)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a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complex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a</a:t>
            </a:r>
            <a:r>
              <a:rPr lang="fr-FR" sz="2000" b="1" i="1" baseline="-2500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</a:t>
            </a:r>
            <a:r>
              <a:rPr lang="fr-FR" sz="2000" b="1" i="1" baseline="-2500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 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 component of « a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88308" y="1766921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« / 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77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hotos Palmier Dattier\IMG_01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32538"/>
            <a:ext cx="9223896" cy="69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61211" y="3789040"/>
            <a:ext cx="121890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Zoom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23728" y="18272"/>
            <a:ext cx="58576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Plot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complex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Palm-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Palm-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are components of « Plot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8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hotos Palmier Dattier\IMG_01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32538"/>
            <a:ext cx="9223896" cy="69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55576" y="90791"/>
            <a:ext cx="575029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Palm-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complex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Stem »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Stem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 component of « Palm-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16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hotos Palmier Dattier (compte Principes)\2011-11 - Algerie - René\Rey Herve - Stipe palmeraie Nouaceur - Zelfan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-146720"/>
            <a:ext cx="5436096" cy="724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6381328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85589" y="3421449"/>
            <a:ext cx="2422458" cy="224676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Stem »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complex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».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are components</a:t>
            </a:r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of « Stem ».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8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hotos Palmier Dattier\IMG_01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32538"/>
            <a:ext cx="9223896" cy="69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29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91680" y="61814"/>
            <a:ext cx="54906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complex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are components of « 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0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586214" y="2132856"/>
            <a:ext cx="6101648" cy="28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Why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 Principes »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7544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44141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04048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14826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1520" y="1803588"/>
            <a:ext cx="14766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Palm-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4141" y="1803588"/>
            <a:ext cx="1867819" cy="34778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Stem (stipe)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Spear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Nervure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Stump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Inflorescence</a:t>
            </a: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stalk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04048" y="1803588"/>
            <a:ext cx="1407758" cy="409342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Bract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Flower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Fruit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64288" y="3140968"/>
            <a:ext cx="163859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Geometrical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Elements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(computer</a:t>
            </a: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835696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89296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65560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H="1" flipV="1">
            <a:off x="1979712" y="1412776"/>
            <a:ext cx="4388" cy="4752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 flipV="1">
            <a:off x="4495604" y="1412776"/>
            <a:ext cx="4388" cy="4752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 flipH="1" flipV="1">
            <a:off x="6876256" y="1412776"/>
            <a:ext cx="4388" cy="4752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23" name="ZoneTexte 22"/>
          <p:cNvSpPr txBox="1"/>
          <p:nvPr/>
        </p:nvSpPr>
        <p:spPr>
          <a:xfrm>
            <a:off x="8100392" y="4462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843808" y="6316691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Miulti-scales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description…&gt;</a:t>
            </a:r>
          </a:p>
        </p:txBody>
      </p:sp>
    </p:spTree>
    <p:extLst>
      <p:ext uri="{BB962C8B-B14F-4D97-AF65-F5344CB8AC3E}">
        <p14:creationId xmlns:p14="http://schemas.microsoft.com/office/powerpoint/2010/main" val="30893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1295945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22227" y="1919875"/>
            <a:ext cx="4982751" cy="194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4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392097" y="1211701"/>
            <a:ext cx="2918083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fr-FR" sz="2400" b="1" u="sng" cap="all" dirty="0" err="1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>
              <a:defRPr/>
            </a:pPr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(Ramification)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92097" y="2949912"/>
            <a:ext cx="4851008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If « a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bears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« b » : (</a:t>
            </a:r>
            <a:r>
              <a:rPr lang="fr-FR" sz="2000" b="1" i="1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 + b)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a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father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b »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b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 son of « a »</a:t>
            </a:r>
            <a:endParaRPr lang="fr-FR" sz="8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04276" y="2044879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« +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-36512" y="6690265"/>
            <a:ext cx="357790" cy="1538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4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* </a:t>
            </a:r>
            <a:r>
              <a:rPr lang="fr-FR" sz="4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bitch</a:t>
            </a:r>
            <a:endParaRPr lang="fr-FR" sz="4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7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hotos MOCAF Palmier Dattier\2011-11 - Algerie - Herve\DSC060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298" y="0"/>
            <a:ext cx="4573918" cy="6880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218169" y="5144959"/>
            <a:ext cx="1622858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Stem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>
              <a:defRPr/>
            </a:pP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Spears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Fronds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Inflorescences</a:t>
            </a:r>
          </a:p>
          <a:p>
            <a:pPr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Stumps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3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hotos MOCAF Palmier Dattier\MOCAF - 2010-05 - Tunisie - Herve\DSC057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4508"/>
            <a:ext cx="9073008" cy="680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80084" y="6325289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87624" y="1772816"/>
            <a:ext cx="297899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-Nervure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bears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4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Nos Photos\2002 - 2012 - Chris &amp; Hervé &amp; Alicia &amp; Alex\2011 - Dominique Balkans Indonesie Bresil Algerie Tunisie\2011-04          (2- Italie - San Remo)\_Draft_Photos_Hervé\DSC019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4104"/>
            <a:ext cx="8825626" cy="58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08104" y="624894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73305" y="2780928"/>
            <a:ext cx="22496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742700" y="3350118"/>
            <a:ext cx="179598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Flowers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/ Fruits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4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5536" y="2694399"/>
            <a:ext cx="1992853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Spears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Stumps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Inflorescences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Offshots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…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43808" y="2694399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97459" y="15567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02986" y="795476"/>
            <a:ext cx="153279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Stem</a:t>
            </a:r>
          </a:p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Internodes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43808" y="79664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Nervure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210322" y="15567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+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936429" y="796642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Inflorescence</a:t>
            </a:r>
          </a:p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Stalk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694268" y="15567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+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368477" y="2708920"/>
            <a:ext cx="118654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Bract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524328" y="796642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Spikelet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918783" y="15567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+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452320" y="2708920"/>
            <a:ext cx="98616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Flower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Fruit</a:t>
            </a:r>
          </a:p>
        </p:txBody>
      </p:sp>
      <p:cxnSp>
        <p:nvCxnSpPr>
          <p:cNvPr id="29" name="Connecteur droit avec flèche 28"/>
          <p:cNvCxnSpPr/>
          <p:nvPr/>
        </p:nvCxnSpPr>
        <p:spPr bwMode="auto">
          <a:xfrm flipH="1" flipV="1">
            <a:off x="2483768" y="404664"/>
            <a:ext cx="4388" cy="56262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flipH="1" flipV="1">
            <a:off x="4567612" y="404664"/>
            <a:ext cx="4388" cy="56262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1" name="Connecteur droit avec flèche 30"/>
          <p:cNvCxnSpPr/>
          <p:nvPr/>
        </p:nvCxnSpPr>
        <p:spPr bwMode="auto">
          <a:xfrm flipH="1" flipV="1">
            <a:off x="7236296" y="404664"/>
            <a:ext cx="4388" cy="56262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7740352" y="4462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770195" y="6342325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order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…&gt;</a:t>
            </a:r>
          </a:p>
        </p:txBody>
      </p:sp>
    </p:spTree>
    <p:extLst>
      <p:ext uri="{BB962C8B-B14F-4D97-AF65-F5344CB8AC3E}">
        <p14:creationId xmlns:p14="http://schemas.microsoft.com/office/powerpoint/2010/main" val="271297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1295945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81315" y="3648067"/>
            <a:ext cx="5442813" cy="194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</p:spTree>
    <p:extLst>
      <p:ext uri="{BB962C8B-B14F-4D97-AF65-F5344CB8AC3E}">
        <p14:creationId xmlns:p14="http://schemas.microsoft.com/office/powerpoint/2010/main" val="1777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91680" y="708595"/>
            <a:ext cx="228489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400" b="1" u="sng" cap="all" dirty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1680" y="2445856"/>
            <a:ext cx="6428363" cy="224676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If « a » &amp; « b » are on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same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oriented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axis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meristem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functioning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 and a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was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made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before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b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a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predecessor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of « b » (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a&lt;b)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« b »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the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successor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 of « a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01577" y="1185711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Noted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« 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&lt;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</p:spTree>
    <p:extLst>
      <p:ext uri="{BB962C8B-B14F-4D97-AF65-F5344CB8AC3E}">
        <p14:creationId xmlns:p14="http://schemas.microsoft.com/office/powerpoint/2010/main" val="18418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hotos Palmier Dattier (compte Principes)\2011-11 - Algerie - René\Rey Herve - Stipe palmeraie Nouaceur - Zelfan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-146720"/>
            <a:ext cx="5436096" cy="724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39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6381328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50720" y="3421449"/>
            <a:ext cx="228299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Stem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Follow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Each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other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V="1">
            <a:off x="4644008" y="3717032"/>
            <a:ext cx="0" cy="16658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</p:spTree>
    <p:extLst>
      <p:ext uri="{BB962C8B-B14F-4D97-AF65-F5344CB8AC3E}">
        <p14:creationId xmlns:p14="http://schemas.microsoft.com/office/powerpoint/2010/main" val="42188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58665" y="2414639"/>
            <a:ext cx="6244315" cy="3049169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Palm </a:t>
            </a:r>
            <a:r>
              <a:rPr lang="fr-FR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Trees</a:t>
            </a:r>
            <a:r>
              <a:rPr lang="fr-F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:</a:t>
            </a:r>
          </a:p>
          <a:p>
            <a:pPr algn="ctr">
              <a:defRPr/>
            </a:pP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Carl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Linnaeus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(1707-1778)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named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them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« PRINCIPES »</a:t>
            </a:r>
          </a:p>
          <a:p>
            <a:pPr algn="ctr">
              <a:defRPr/>
            </a:pPr>
            <a:endParaRPr lang="fr-F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« Princes » of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vegetal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world,</a:t>
            </a:r>
          </a:p>
          <a:p>
            <a:pPr algn="ctr">
              <a:defRPr/>
            </a:pP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Thanks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to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their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royal look.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s MOCAF Palmier Dattier\MOCAF - 2011-01 - France - Herve\DSC002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61477"/>
            <a:ext cx="8280920" cy="550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V="1">
            <a:off x="1619672" y="5445224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V="1">
            <a:off x="3275856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flipV="1">
            <a:off x="5004048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V="1">
            <a:off x="6588224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V="1">
            <a:off x="179512" y="543557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V="1">
            <a:off x="8100392" y="553500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084195" y="1844824"/>
            <a:ext cx="171102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</p:spTree>
    <p:extLst>
      <p:ext uri="{BB962C8B-B14F-4D97-AF65-F5344CB8AC3E}">
        <p14:creationId xmlns:p14="http://schemas.microsoft.com/office/powerpoint/2010/main" val="36599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Nos Photos\2002 - 2012 - Chris &amp; Hervé &amp; Alicia &amp; Alex\2011 - Dominique Balkans Indonesie Bresil Algerie Tunisie\2011-04          (2- Italie - San Remo)\_Draft_Photos_Hervé\DSC019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26" y="332656"/>
            <a:ext cx="8232299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40466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>
            <a:off x="2252269" y="5085184"/>
            <a:ext cx="37551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H="1" flipV="1">
            <a:off x="2324278" y="3573016"/>
            <a:ext cx="375514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H="1" flipV="1">
            <a:off x="2699792" y="2564904"/>
            <a:ext cx="37551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 flipV="1">
            <a:off x="3044358" y="2060848"/>
            <a:ext cx="231498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H="1" flipV="1">
            <a:off x="3563889" y="1268760"/>
            <a:ext cx="25708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3923928" y="980728"/>
            <a:ext cx="216024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flipH="1" flipV="1">
            <a:off x="4788025" y="626565"/>
            <a:ext cx="72007" cy="1782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4" name="Connecteur droit avec flèche 23"/>
          <p:cNvCxnSpPr/>
          <p:nvPr/>
        </p:nvCxnSpPr>
        <p:spPr bwMode="auto">
          <a:xfrm flipH="1">
            <a:off x="5940152" y="476672"/>
            <a:ext cx="72009" cy="2023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H="1">
            <a:off x="7020272" y="692696"/>
            <a:ext cx="1" cy="1210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27984" y="6014241"/>
            <a:ext cx="162446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</p:spTree>
    <p:extLst>
      <p:ext uri="{BB962C8B-B14F-4D97-AF65-F5344CB8AC3E}">
        <p14:creationId xmlns:p14="http://schemas.microsoft.com/office/powerpoint/2010/main" val="2369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7544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44141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04048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14826" y="79547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5038" y="1803588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chemeClr val="bg2"/>
                </a:solidFill>
                <a:effectLst>
                  <a:reflection blurRad="12700" stA="50000" endPos="50000" dist="5000" dir="5400000" sy="-100000" rotWithShape="0"/>
                </a:effectLst>
              </a:rPr>
              <a:t>Tree</a:t>
            </a:r>
            <a:endParaRPr lang="fr-FR" sz="2000" b="1" i="1" dirty="0" smtClean="0">
              <a:ln w="0"/>
              <a:solidFill>
                <a:schemeClr val="bg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91680" y="1803588"/>
            <a:ext cx="2664296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Stem</a:t>
            </a: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Spear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Nervure</a:t>
            </a: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chemeClr val="bg2"/>
                </a:solidFill>
                <a:effectLst>
                  <a:reflection blurRad="12700" stA="50000" endPos="50000" dist="5000" dir="5400000" sy="-100000" rotWithShape="0"/>
                </a:effectLst>
              </a:rPr>
              <a:t>Stump</a:t>
            </a:r>
            <a:endParaRPr lang="fr-FR" sz="2000" b="1" i="1" dirty="0" smtClean="0">
              <a:ln w="0"/>
              <a:solidFill>
                <a:schemeClr val="bg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Inflorescence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Stalk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04048" y="1803588"/>
            <a:ext cx="1407758" cy="44012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Internode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Bract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chemeClr val="bg2"/>
                </a:solidFill>
                <a:effectLst>
                  <a:reflection blurRad="12700" stA="50000" endPos="50000" dist="5000" dir="5400000" sy="-100000" rotWithShape="0"/>
                </a:effectLst>
              </a:rPr>
              <a:t>Flower</a:t>
            </a:r>
            <a:endParaRPr lang="fr-FR" sz="2000" b="1" i="1" dirty="0" smtClean="0">
              <a:ln w="0"/>
              <a:solidFill>
                <a:schemeClr val="bg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chemeClr val="bg2"/>
                </a:solidFill>
                <a:effectLst>
                  <a:reflection blurRad="12700" stA="50000" endPos="50000" dist="5000" dir="5400000" sy="-100000" rotWithShape="0"/>
                </a:effectLst>
              </a:rPr>
              <a:t>Fruit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64288" y="2937138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Geometrical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Elements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835696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89296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65560" y="79547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/ </a:t>
            </a: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4067944" y="1988840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3" name="ZoneTexte 22"/>
          <p:cNvSpPr txBox="1"/>
          <p:nvPr/>
        </p:nvSpPr>
        <p:spPr>
          <a:xfrm>
            <a:off x="7596336" y="44624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  <p:cxnSp>
        <p:nvCxnSpPr>
          <p:cNvPr id="28" name="Connecteur droit avec flèche 27"/>
          <p:cNvCxnSpPr/>
          <p:nvPr/>
        </p:nvCxnSpPr>
        <p:spPr bwMode="auto">
          <a:xfrm>
            <a:off x="3995936" y="2708920"/>
            <a:ext cx="2808312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32" name="Connecteur droit avec flèche 31"/>
          <p:cNvCxnSpPr/>
          <p:nvPr/>
        </p:nvCxnSpPr>
        <p:spPr bwMode="auto">
          <a:xfrm flipV="1">
            <a:off x="5940152" y="3284984"/>
            <a:ext cx="1008112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35" name="Connecteur droit avec flèche 34"/>
          <p:cNvCxnSpPr/>
          <p:nvPr/>
        </p:nvCxnSpPr>
        <p:spPr bwMode="auto">
          <a:xfrm flipV="1">
            <a:off x="6228184" y="3789040"/>
            <a:ext cx="1008112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38" name="Connecteur droit avec flèche 37"/>
          <p:cNvCxnSpPr/>
          <p:nvPr/>
        </p:nvCxnSpPr>
        <p:spPr bwMode="auto">
          <a:xfrm flipV="1">
            <a:off x="3995936" y="3140968"/>
            <a:ext cx="288032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41" name="Connecteur droit avec flèche 40"/>
          <p:cNvCxnSpPr/>
          <p:nvPr/>
        </p:nvCxnSpPr>
        <p:spPr bwMode="auto">
          <a:xfrm flipV="1">
            <a:off x="4355976" y="3501008"/>
            <a:ext cx="2664296" cy="1296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2344141" y="6433200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Position in axis…&gt;</a:t>
            </a:r>
          </a:p>
        </p:txBody>
      </p:sp>
    </p:spTree>
    <p:extLst>
      <p:ext uri="{BB962C8B-B14F-4D97-AF65-F5344CB8AC3E}">
        <p14:creationId xmlns:p14="http://schemas.microsoft.com/office/powerpoint/2010/main" val="30893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483768" y="2132856"/>
            <a:ext cx="4450555" cy="194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PRINCIPES</a:t>
            </a: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MODEL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821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7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356655" y="1988840"/>
            <a:ext cx="6598579" cy="28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Features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&amp;</a:t>
            </a: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Observations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hotos Palmier Dattier - Copie\2011-01 - France - Hervé\DSC002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88640"/>
            <a:ext cx="7152640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55976" y="479715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Size</a:t>
            </a:r>
          </a:p>
        </p:txBody>
      </p:sp>
      <p:pic>
        <p:nvPicPr>
          <p:cNvPr id="1026" name="Picture 2" descr="D:\Photos Palmier Dattier - Copie\2011-01 - France - Hervé\DSC0021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914480"/>
            <a:ext cx="3523319" cy="4754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hotos Palmier Dattier - Copie\2011-01 - France - Hervé\DSC002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347" y="1844824"/>
            <a:ext cx="3597688" cy="485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89844" y="207945"/>
            <a:ext cx="84219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58892" y="4794464"/>
            <a:ext cx="78769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Width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132133" y="4776496"/>
            <a:ext cx="83578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Height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47864" y="6453336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10484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__REY__Nos Photos\2002 - 2011 - Chris &amp; Hervé &amp; Alicia &amp; Alex\2011\2011-04          (2- Italie - San Remo)\_Draft_Photos_Hervé\DSC019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069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G:\Nos Photos\2002 - 2012 - Chris &amp; Hervé &amp; Alicia &amp; Alex\2011 - Dominique Balkans Indonesie Bresil Algerie Tunisie\2011-04          (2- Italie - San Remo)\_Draft_Photos_Hervé\DSC0198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481" y="2397159"/>
            <a:ext cx="6634895" cy="441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76418" y="6021288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Size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23928" y="1412776"/>
            <a:ext cx="84219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27784" y="5850920"/>
            <a:ext cx="78769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Width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498579" y="4964831"/>
            <a:ext cx="83578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Height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8350" y="2620943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25409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Photos Palmier Dattier\2013-09 - Italie - Hervé\DSC0005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407" y="33904"/>
            <a:ext cx="5697785" cy="6851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76256" y="33265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95831" y="3016257"/>
            <a:ext cx="69471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</a:t>
            </a:r>
          </a:p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32895" y="3783593"/>
            <a:ext cx="61777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05537" y="188640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11224" y="6309320"/>
            <a:ext cx="77487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87824" y="1432081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10490" y="2512201"/>
            <a:ext cx="8053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Dorsal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2915816" y="2667556"/>
            <a:ext cx="0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V="1">
            <a:off x="3476451" y="620688"/>
            <a:ext cx="0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6" name="Connecteur droit avec flèche 15"/>
          <p:cNvCxnSpPr>
            <a:endCxn id="2050" idx="3"/>
          </p:cNvCxnSpPr>
          <p:nvPr/>
        </p:nvCxnSpPr>
        <p:spPr bwMode="auto">
          <a:xfrm>
            <a:off x="5300256" y="3459644"/>
            <a:ext cx="99993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3798659" y="4077072"/>
            <a:ext cx="120538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1560" y="6381328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1821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hotos Palmier Dattier\2013-09 - Italie - Hervé\DSC000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2" y="54928"/>
            <a:ext cx="9070763" cy="680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76256" y="33265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90789" y="3933056"/>
            <a:ext cx="69471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</a:t>
            </a:r>
          </a:p>
          <a:p>
            <a:pPr algn="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70649" y="3861048"/>
            <a:ext cx="61777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9393" y="2492896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97130" y="1576097"/>
            <a:ext cx="77487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838120" y="306304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062818" y="6237312"/>
            <a:ext cx="8053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Dorsal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4777054" y="2262615"/>
            <a:ext cx="245303" cy="6120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4482774" y="1546759"/>
            <a:ext cx="191292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>
            <a:off x="6770713" y="4145743"/>
            <a:ext cx="99993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2685508" y="4221088"/>
            <a:ext cx="120538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>
            <a:off x="5443811" y="5013176"/>
            <a:ext cx="0" cy="11784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V="1">
            <a:off x="5292080" y="647039"/>
            <a:ext cx="0" cy="2016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49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4352" y="6377992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37372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91453"/>
              </p:ext>
            </p:extLst>
          </p:nvPr>
        </p:nvGraphicFramePr>
        <p:xfrm>
          <a:off x="251520" y="-27384"/>
          <a:ext cx="8640960" cy="68246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8166"/>
                <a:gridCol w="1868316"/>
                <a:gridCol w="1868316"/>
                <a:gridCol w="1946162"/>
              </a:tblGrid>
              <a:tr h="64807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Caracteristics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Date Palm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Oil</a:t>
                      </a:r>
                      <a:r>
                        <a:rPr lang="fr-FR" dirty="0" smtClean="0"/>
                        <a:t> Palm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Coconut</a:t>
                      </a:r>
                      <a:r>
                        <a:rPr lang="fr-FR" dirty="0" smtClean="0"/>
                        <a:t> Palm</a:t>
                      </a:r>
                      <a:endParaRPr lang="fr-FR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Tree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err="1" smtClean="0"/>
                        <a:t>Number</a:t>
                      </a:r>
                      <a:r>
                        <a:rPr lang="fr-FR" dirty="0" smtClean="0"/>
                        <a:t> in world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180 10</a:t>
                      </a:r>
                      <a:r>
                        <a:rPr lang="fr-FR" baseline="30000" dirty="0" smtClean="0"/>
                        <a:t>6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1 250 10</a:t>
                      </a:r>
                      <a:r>
                        <a:rPr lang="fr-FR" baseline="30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Production Fruit (T)</a:t>
                      </a:r>
                    </a:p>
                    <a:p>
                      <a:pPr algn="ctr"/>
                      <a:r>
                        <a:rPr lang="fr-FR" dirty="0" smtClean="0"/>
                        <a:t>in world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6.7 10</a:t>
                      </a:r>
                      <a:r>
                        <a:rPr lang="fr-FR" baseline="30000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165"/>
                      </a:pPr>
                      <a:r>
                        <a:rPr lang="fr-FR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fr-FR" baseline="30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Production </a:t>
                      </a:r>
                      <a:r>
                        <a:rPr lang="fr-FR" dirty="0" err="1" smtClean="0"/>
                        <a:t>Oil</a:t>
                      </a:r>
                      <a:r>
                        <a:rPr lang="fr-FR" dirty="0" smtClean="0"/>
                        <a:t> (T)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In</a:t>
                      </a:r>
                      <a:r>
                        <a:rPr lang="fr-FR" baseline="0" dirty="0" smtClean="0"/>
                        <a:t> world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33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10</a:t>
                      </a:r>
                      <a:r>
                        <a:rPr lang="fr-FR" baseline="3000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3.2 10</a:t>
                      </a:r>
                      <a:r>
                        <a:rPr lang="fr-FR" baseline="30000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Planted</a:t>
                      </a:r>
                      <a:r>
                        <a:rPr lang="fr-FR" dirty="0" smtClean="0"/>
                        <a:t> Area (Ha)</a:t>
                      </a:r>
                    </a:p>
                    <a:p>
                      <a:pPr algn="ctr"/>
                      <a:r>
                        <a:rPr lang="fr-FR" dirty="0" smtClean="0"/>
                        <a:t>In world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1.8 10</a:t>
                      </a:r>
                      <a:r>
                        <a:rPr lang="fr-FR" baseline="3000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9.2 10</a:t>
                      </a:r>
                      <a:r>
                        <a:rPr lang="fr-FR" baseline="3000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9.4 10</a:t>
                      </a:r>
                      <a:r>
                        <a:rPr lang="fr-FR" baseline="30000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Av. </a:t>
                      </a:r>
                      <a:r>
                        <a:rPr lang="fr-FR" dirty="0" err="1" smtClean="0">
                          <a:solidFill>
                            <a:srgbClr val="0000FF"/>
                          </a:solidFill>
                        </a:rPr>
                        <a:t>Tree</a:t>
                      </a: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 nb / Ha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130</a:t>
                      </a:r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Av. fruit </a:t>
                      </a:r>
                      <a:r>
                        <a:rPr lang="fr-FR" dirty="0" err="1" smtClean="0">
                          <a:solidFill>
                            <a:srgbClr val="0000FF"/>
                          </a:solidFill>
                        </a:rPr>
                        <a:t>Yield</a:t>
                      </a:r>
                      <a:endParaRPr lang="fr-FR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0000FF"/>
                          </a:solidFill>
                        </a:rPr>
                        <a:t>(Kg</a:t>
                      </a: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fr-FR" dirty="0" err="1" smtClean="0">
                          <a:solidFill>
                            <a:srgbClr val="0000FF"/>
                          </a:solidFill>
                        </a:rPr>
                        <a:t>Tree</a:t>
                      </a: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fr-FR" dirty="0" err="1" smtClean="0">
                          <a:solidFill>
                            <a:srgbClr val="0000FF"/>
                          </a:solidFill>
                        </a:rPr>
                        <a:t>year</a:t>
                      </a: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 (40–400)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132 (100-200)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Av fruit </a:t>
                      </a:r>
                      <a:r>
                        <a:rPr lang="fr-FR" dirty="0" err="1" smtClean="0">
                          <a:solidFill>
                            <a:srgbClr val="0000FF"/>
                          </a:solidFill>
                        </a:rPr>
                        <a:t>Yield</a:t>
                      </a:r>
                      <a:endParaRPr lang="fr-FR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(T/Ha)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4 (4-40)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18 (15-30)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0.3 - 0.5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Av. </a:t>
                      </a:r>
                      <a:r>
                        <a:rPr lang="fr-FR" dirty="0" err="1" smtClean="0">
                          <a:solidFill>
                            <a:srgbClr val="00B050"/>
                          </a:solidFill>
                        </a:rPr>
                        <a:t>Oil</a:t>
                      </a:r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B050"/>
                          </a:solidFill>
                        </a:rPr>
                        <a:t>Yield</a:t>
                      </a:r>
                      <a:endParaRPr lang="fr-FR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(Kg/</a:t>
                      </a:r>
                      <a:r>
                        <a:rPr lang="fr-FR" dirty="0" err="1" smtClean="0">
                          <a:solidFill>
                            <a:srgbClr val="00B050"/>
                          </a:solidFill>
                        </a:rPr>
                        <a:t>Tree</a:t>
                      </a:r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26 (20-40)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Av. </a:t>
                      </a:r>
                      <a:r>
                        <a:rPr lang="fr-FR" dirty="0" err="1" smtClean="0">
                          <a:solidFill>
                            <a:srgbClr val="00B050"/>
                          </a:solidFill>
                        </a:rPr>
                        <a:t>Oil</a:t>
                      </a:r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B050"/>
                          </a:solidFill>
                        </a:rPr>
                        <a:t>Yield</a:t>
                      </a:r>
                      <a:endParaRPr lang="fr-FR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(T/Ha)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3.5 (3-10)</a:t>
                      </a:r>
                      <a:endParaRPr lang="fr-FR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0.3 – 0.5</a:t>
                      </a:r>
                      <a:endParaRPr lang="fr-FR" dirty="0"/>
                    </a:p>
                  </a:txBody>
                  <a:tcPr/>
                </a:tc>
              </a:tr>
              <a:tr h="4799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Extraction rate</a:t>
                      </a:r>
                    </a:p>
                    <a:p>
                      <a:pPr algn="ctr"/>
                      <a:r>
                        <a:rPr lang="fr-FR" dirty="0" err="1" smtClean="0"/>
                        <a:t>Oil</a:t>
                      </a:r>
                      <a:r>
                        <a:rPr lang="fr-FR" dirty="0" smtClean="0"/>
                        <a:t> / Fruit (%)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 (20-35)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60-70</a:t>
                      </a:r>
                    </a:p>
                    <a:p>
                      <a:pPr algn="ctr"/>
                      <a:r>
                        <a:rPr lang="fr-FR" dirty="0" smtClean="0"/>
                        <a:t>(coprah)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9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hotos Palmier Dattier (compte Principes)\2011-04 - Italie - Hervé\DSC018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5545"/>
            <a:ext cx="4464496" cy="6715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915816" y="2780928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25814" y="3841741"/>
            <a:ext cx="8053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Dorsal</a:t>
            </a:r>
          </a:p>
        </p:txBody>
      </p:sp>
      <p:cxnSp>
        <p:nvCxnSpPr>
          <p:cNvPr id="5" name="Connecteur droit avec flèche 4"/>
          <p:cNvCxnSpPr/>
          <p:nvPr/>
        </p:nvCxnSpPr>
        <p:spPr bwMode="auto">
          <a:xfrm>
            <a:off x="3618993" y="4182476"/>
            <a:ext cx="409484" cy="127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7" name="Connecteur droit avec flèche 6"/>
          <p:cNvCxnSpPr>
            <a:stCxn id="3" idx="0"/>
          </p:cNvCxnSpPr>
          <p:nvPr/>
        </p:nvCxnSpPr>
        <p:spPr bwMode="auto">
          <a:xfrm flipH="1" flipV="1">
            <a:off x="3189127" y="2564904"/>
            <a:ext cx="180649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51720" y="3424607"/>
            <a:ext cx="69471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</a:t>
            </a:r>
          </a:p>
          <a:p>
            <a:pPr algn="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flipH="1" flipV="1">
            <a:off x="3036194" y="620688"/>
            <a:ext cx="191292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89831" y="1148393"/>
            <a:ext cx="77487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015259" y="4751495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H="1">
            <a:off x="3150769" y="5157192"/>
            <a:ext cx="76717" cy="7327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flipH="1">
            <a:off x="2624792" y="3729123"/>
            <a:ext cx="41140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211960" y="3285329"/>
            <a:ext cx="61777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 bwMode="auto">
          <a:xfrm>
            <a:off x="3625814" y="3560897"/>
            <a:ext cx="58614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3" name="ZoneTexte 22"/>
          <p:cNvSpPr txBox="1"/>
          <p:nvPr/>
        </p:nvSpPr>
        <p:spPr>
          <a:xfrm>
            <a:off x="6876256" y="33265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Infrutescence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37837" y="6326822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5487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Photos Palmier Dattier (compte Principes)\2011-04 - Italie - Hervé\DSC019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40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76256" y="61208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Infrutescence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46724" y="979236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55976" y="6472641"/>
            <a:ext cx="8053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Dorsal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4360" y="5013176"/>
            <a:ext cx="69471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</a:t>
            </a:r>
          </a:p>
          <a:p>
            <a:pPr algn="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380312" y="5085184"/>
            <a:ext cx="61777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53325" y="5136286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580112" y="1916832"/>
            <a:ext cx="77487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594928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14444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76256" y="33265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Infrutescence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F:\Nos Photos\2013 - Oman Inde Mexique New-York\2013-10          (1- Singapour - Indonesie)\3- Pekanbaru - Libo\DSC007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405045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79712" y="3356992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pic>
        <p:nvPicPr>
          <p:cNvPr id="4099" name="Picture 3" descr="F:\Photos Palmier a Huile\2011-09 - Indonesie PTSMART - Hervé\DSC052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270" y="2780928"/>
            <a:ext cx="5770391" cy="383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000029" y="5157192"/>
            <a:ext cx="9079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Ventral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7436" y="6457890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</p:spTree>
    <p:extLst>
      <p:ext uri="{BB962C8B-B14F-4D97-AF65-F5344CB8AC3E}">
        <p14:creationId xmlns:p14="http://schemas.microsoft.com/office/powerpoint/2010/main" val="4449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D:\Projet.2011 - Palmier à Huile\_Photos\_Divers\Plantation de clones homogè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888317"/>
            <a:ext cx="9362192" cy="621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443241" y="495977"/>
            <a:ext cx="65304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I 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03848" y="495977"/>
            <a:ext cx="66426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C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480887" y="495977"/>
            <a:ext cx="69151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A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1755478" y="922258"/>
            <a:ext cx="0" cy="22907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1" name="Connecteur droit avec flèche 10"/>
          <p:cNvCxnSpPr>
            <a:stCxn id="5" idx="2"/>
          </p:cNvCxnSpPr>
          <p:nvPr/>
        </p:nvCxnSpPr>
        <p:spPr bwMode="auto">
          <a:xfrm flipH="1">
            <a:off x="2987824" y="836712"/>
            <a:ext cx="548155" cy="12309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>
            <a:off x="7812359" y="790373"/>
            <a:ext cx="72009" cy="6944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0" name="Ellipse 19"/>
          <p:cNvSpPr/>
          <p:nvPr/>
        </p:nvSpPr>
        <p:spPr bwMode="auto">
          <a:xfrm>
            <a:off x="2843808" y="2132856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7740352" y="1484784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1683470" y="3356992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1771650" y="2296666"/>
            <a:ext cx="1047750" cy="1066800"/>
          </a:xfrm>
          <a:custGeom>
            <a:avLst/>
            <a:gdLst>
              <a:gd name="connsiteX0" fmla="*/ 0 w 1047750"/>
              <a:gd name="connsiteY0" fmla="*/ 1066800 h 1066800"/>
              <a:gd name="connsiteX1" fmla="*/ 152400 w 1047750"/>
              <a:gd name="connsiteY1" fmla="*/ 771525 h 1066800"/>
              <a:gd name="connsiteX2" fmla="*/ 457200 w 1047750"/>
              <a:gd name="connsiteY2" fmla="*/ 457200 h 1066800"/>
              <a:gd name="connsiteX3" fmla="*/ 762000 w 1047750"/>
              <a:gd name="connsiteY3" fmla="*/ 180975 h 1066800"/>
              <a:gd name="connsiteX4" fmla="*/ 1047750 w 1047750"/>
              <a:gd name="connsiteY4" fmla="*/ 0 h 1066800"/>
              <a:gd name="connsiteX0" fmla="*/ 0 w 1047750"/>
              <a:gd name="connsiteY0" fmla="*/ 1066800 h 1066800"/>
              <a:gd name="connsiteX1" fmla="*/ 197321 w 1047750"/>
              <a:gd name="connsiteY1" fmla="*/ 732656 h 1066800"/>
              <a:gd name="connsiteX2" fmla="*/ 457200 w 1047750"/>
              <a:gd name="connsiteY2" fmla="*/ 457200 h 1066800"/>
              <a:gd name="connsiteX3" fmla="*/ 762000 w 1047750"/>
              <a:gd name="connsiteY3" fmla="*/ 180975 h 1066800"/>
              <a:gd name="connsiteX4" fmla="*/ 1047750 w 1047750"/>
              <a:gd name="connsiteY4" fmla="*/ 0 h 1066800"/>
              <a:gd name="connsiteX0" fmla="*/ 0 w 1047750"/>
              <a:gd name="connsiteY0" fmla="*/ 1066800 h 1066800"/>
              <a:gd name="connsiteX1" fmla="*/ 198809 w 1047750"/>
              <a:gd name="connsiteY1" fmla="*/ 718170 h 1066800"/>
              <a:gd name="connsiteX2" fmla="*/ 457200 w 1047750"/>
              <a:gd name="connsiteY2" fmla="*/ 457200 h 1066800"/>
              <a:gd name="connsiteX3" fmla="*/ 762000 w 1047750"/>
              <a:gd name="connsiteY3" fmla="*/ 180975 h 1066800"/>
              <a:gd name="connsiteX4" fmla="*/ 1047750 w 104775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1066800">
                <a:moveTo>
                  <a:pt x="0" y="1066800"/>
                </a:moveTo>
                <a:lnTo>
                  <a:pt x="198809" y="718170"/>
                </a:lnTo>
                <a:lnTo>
                  <a:pt x="457200" y="457200"/>
                </a:lnTo>
                <a:lnTo>
                  <a:pt x="762000" y="180975"/>
                </a:lnTo>
                <a:lnTo>
                  <a:pt x="1047750" y="0"/>
                </a:lnTo>
              </a:path>
            </a:pathLst>
          </a:custGeom>
          <a:noFill/>
          <a:ln w="25400" cap="flat" cmpd="sng" algn="ctr">
            <a:solidFill>
              <a:srgbClr val="FF33CC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Forme libre 17"/>
          <p:cNvSpPr/>
          <p:nvPr/>
        </p:nvSpPr>
        <p:spPr bwMode="auto">
          <a:xfrm>
            <a:off x="3059832" y="1149803"/>
            <a:ext cx="4623048" cy="983052"/>
          </a:xfrm>
          <a:custGeom>
            <a:avLst/>
            <a:gdLst>
              <a:gd name="connsiteX0" fmla="*/ 0 w 1047750"/>
              <a:gd name="connsiteY0" fmla="*/ 1066800 h 1066800"/>
              <a:gd name="connsiteX1" fmla="*/ 152400 w 1047750"/>
              <a:gd name="connsiteY1" fmla="*/ 771525 h 1066800"/>
              <a:gd name="connsiteX2" fmla="*/ 457200 w 1047750"/>
              <a:gd name="connsiteY2" fmla="*/ 457200 h 1066800"/>
              <a:gd name="connsiteX3" fmla="*/ 762000 w 1047750"/>
              <a:gd name="connsiteY3" fmla="*/ 180975 h 1066800"/>
              <a:gd name="connsiteX4" fmla="*/ 1047750 w 1047750"/>
              <a:gd name="connsiteY4" fmla="*/ 0 h 1066800"/>
              <a:gd name="connsiteX0" fmla="*/ 0 w 1335782"/>
              <a:gd name="connsiteY0" fmla="*/ 720080 h 771525"/>
              <a:gd name="connsiteX1" fmla="*/ 440432 w 1335782"/>
              <a:gd name="connsiteY1" fmla="*/ 771525 h 771525"/>
              <a:gd name="connsiteX2" fmla="*/ 745232 w 1335782"/>
              <a:gd name="connsiteY2" fmla="*/ 457200 h 771525"/>
              <a:gd name="connsiteX3" fmla="*/ 1050032 w 1335782"/>
              <a:gd name="connsiteY3" fmla="*/ 180975 h 771525"/>
              <a:gd name="connsiteX4" fmla="*/ 1335782 w 1335782"/>
              <a:gd name="connsiteY4" fmla="*/ 0 h 771525"/>
              <a:gd name="connsiteX0" fmla="*/ 0 w 4623048"/>
              <a:gd name="connsiteY0" fmla="*/ 626765 h 678210"/>
              <a:gd name="connsiteX1" fmla="*/ 440432 w 4623048"/>
              <a:gd name="connsiteY1" fmla="*/ 678210 h 678210"/>
              <a:gd name="connsiteX2" fmla="*/ 745232 w 4623048"/>
              <a:gd name="connsiteY2" fmla="*/ 363885 h 678210"/>
              <a:gd name="connsiteX3" fmla="*/ 1050032 w 4623048"/>
              <a:gd name="connsiteY3" fmla="*/ 87660 h 678210"/>
              <a:gd name="connsiteX4" fmla="*/ 4623048 w 4623048"/>
              <a:gd name="connsiteY4" fmla="*/ 0 h 678210"/>
              <a:gd name="connsiteX0" fmla="*/ 0 w 4623048"/>
              <a:gd name="connsiteY0" fmla="*/ 961281 h 1012726"/>
              <a:gd name="connsiteX1" fmla="*/ 440432 w 4623048"/>
              <a:gd name="connsiteY1" fmla="*/ 1012726 h 1012726"/>
              <a:gd name="connsiteX2" fmla="*/ 745232 w 4623048"/>
              <a:gd name="connsiteY2" fmla="*/ 698401 h 1012726"/>
              <a:gd name="connsiteX3" fmla="*/ 3882380 w 4623048"/>
              <a:gd name="connsiteY3" fmla="*/ 0 h 1012726"/>
              <a:gd name="connsiteX4" fmla="*/ 4623048 w 4623048"/>
              <a:gd name="connsiteY4" fmla="*/ 334516 h 1012726"/>
              <a:gd name="connsiteX0" fmla="*/ 0 w 4623048"/>
              <a:gd name="connsiteY0" fmla="*/ 961281 h 1012726"/>
              <a:gd name="connsiteX1" fmla="*/ 440432 w 4623048"/>
              <a:gd name="connsiteY1" fmla="*/ 1012726 h 1012726"/>
              <a:gd name="connsiteX2" fmla="*/ 2356470 w 4623048"/>
              <a:gd name="connsiteY2" fmla="*/ 73918 h 1012726"/>
              <a:gd name="connsiteX3" fmla="*/ 3882380 w 4623048"/>
              <a:gd name="connsiteY3" fmla="*/ 0 h 1012726"/>
              <a:gd name="connsiteX4" fmla="*/ 4623048 w 4623048"/>
              <a:gd name="connsiteY4" fmla="*/ 334516 h 1012726"/>
              <a:gd name="connsiteX0" fmla="*/ 0 w 4623048"/>
              <a:gd name="connsiteY0" fmla="*/ 961281 h 961281"/>
              <a:gd name="connsiteX1" fmla="*/ 1152128 w 4623048"/>
              <a:gd name="connsiteY1" fmla="*/ 385217 h 961281"/>
              <a:gd name="connsiteX2" fmla="*/ 2356470 w 4623048"/>
              <a:gd name="connsiteY2" fmla="*/ 73918 h 961281"/>
              <a:gd name="connsiteX3" fmla="*/ 3882380 w 4623048"/>
              <a:gd name="connsiteY3" fmla="*/ 0 h 961281"/>
              <a:gd name="connsiteX4" fmla="*/ 4623048 w 4623048"/>
              <a:gd name="connsiteY4" fmla="*/ 334516 h 961281"/>
              <a:gd name="connsiteX0" fmla="*/ 0 w 4623048"/>
              <a:gd name="connsiteY0" fmla="*/ 961281 h 961281"/>
              <a:gd name="connsiteX1" fmla="*/ 1152128 w 4623048"/>
              <a:gd name="connsiteY1" fmla="*/ 385217 h 961281"/>
              <a:gd name="connsiteX2" fmla="*/ 2356470 w 4623048"/>
              <a:gd name="connsiteY2" fmla="*/ 73918 h 961281"/>
              <a:gd name="connsiteX3" fmla="*/ 3882380 w 4623048"/>
              <a:gd name="connsiteY3" fmla="*/ 0 h 961281"/>
              <a:gd name="connsiteX4" fmla="*/ 4264893 w 4623048"/>
              <a:gd name="connsiteY4" fmla="*/ 182117 h 961281"/>
              <a:gd name="connsiteX5" fmla="*/ 4623048 w 4623048"/>
              <a:gd name="connsiteY5" fmla="*/ 334516 h 961281"/>
              <a:gd name="connsiteX0" fmla="*/ 0 w 4623048"/>
              <a:gd name="connsiteY0" fmla="*/ 961281 h 961281"/>
              <a:gd name="connsiteX1" fmla="*/ 1152128 w 4623048"/>
              <a:gd name="connsiteY1" fmla="*/ 385217 h 961281"/>
              <a:gd name="connsiteX2" fmla="*/ 2356470 w 4623048"/>
              <a:gd name="connsiteY2" fmla="*/ 73918 h 961281"/>
              <a:gd name="connsiteX3" fmla="*/ 3882380 w 4623048"/>
              <a:gd name="connsiteY3" fmla="*/ 0 h 961281"/>
              <a:gd name="connsiteX4" fmla="*/ 4319414 w 4623048"/>
              <a:gd name="connsiteY4" fmla="*/ 156940 h 961281"/>
              <a:gd name="connsiteX5" fmla="*/ 4623048 w 4623048"/>
              <a:gd name="connsiteY5" fmla="*/ 334516 h 961281"/>
              <a:gd name="connsiteX0" fmla="*/ 0 w 4623048"/>
              <a:gd name="connsiteY0" fmla="*/ 966267 h 966267"/>
              <a:gd name="connsiteX1" fmla="*/ 1152128 w 4623048"/>
              <a:gd name="connsiteY1" fmla="*/ 390203 h 966267"/>
              <a:gd name="connsiteX2" fmla="*/ 2356470 w 4623048"/>
              <a:gd name="connsiteY2" fmla="*/ 78904 h 966267"/>
              <a:gd name="connsiteX3" fmla="*/ 3839741 w 4623048"/>
              <a:gd name="connsiteY3" fmla="*/ 0 h 966267"/>
              <a:gd name="connsiteX4" fmla="*/ 4319414 w 4623048"/>
              <a:gd name="connsiteY4" fmla="*/ 161926 h 966267"/>
              <a:gd name="connsiteX5" fmla="*/ 4623048 w 4623048"/>
              <a:gd name="connsiteY5" fmla="*/ 339502 h 966267"/>
              <a:gd name="connsiteX0" fmla="*/ 0 w 4623048"/>
              <a:gd name="connsiteY0" fmla="*/ 983052 h 983052"/>
              <a:gd name="connsiteX1" fmla="*/ 1152128 w 4623048"/>
              <a:gd name="connsiteY1" fmla="*/ 406988 h 983052"/>
              <a:gd name="connsiteX2" fmla="*/ 2356470 w 4623048"/>
              <a:gd name="connsiteY2" fmla="*/ 95689 h 983052"/>
              <a:gd name="connsiteX3" fmla="*/ 3839741 w 4623048"/>
              <a:gd name="connsiteY3" fmla="*/ 16785 h 983052"/>
              <a:gd name="connsiteX4" fmla="*/ 4319414 w 4623048"/>
              <a:gd name="connsiteY4" fmla="*/ 178711 h 983052"/>
              <a:gd name="connsiteX5" fmla="*/ 4623048 w 4623048"/>
              <a:gd name="connsiteY5" fmla="*/ 356287 h 9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048" h="983052">
                <a:moveTo>
                  <a:pt x="0" y="983052"/>
                </a:moveTo>
                <a:lnTo>
                  <a:pt x="1152128" y="406988"/>
                </a:lnTo>
                <a:lnTo>
                  <a:pt x="2356470" y="95689"/>
                </a:lnTo>
                <a:cubicBezTo>
                  <a:pt x="2850894" y="69388"/>
                  <a:pt x="3373917" y="0"/>
                  <a:pt x="3839741" y="16785"/>
                </a:cubicBezTo>
                <a:lnTo>
                  <a:pt x="4319414" y="178711"/>
                </a:lnTo>
                <a:lnTo>
                  <a:pt x="4623048" y="356287"/>
                </a:lnTo>
              </a:path>
            </a:pathLst>
          </a:custGeom>
          <a:noFill/>
          <a:ln w="2540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411760" y="495977"/>
            <a:ext cx="713955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Spine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4560372" y="480148"/>
            <a:ext cx="896697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654946" y="495977"/>
            <a:ext cx="67067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B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6" name="Connecteur droit avec flèche 25"/>
          <p:cNvCxnSpPr>
            <a:stCxn id="25" idx="2"/>
          </p:cNvCxnSpPr>
          <p:nvPr/>
        </p:nvCxnSpPr>
        <p:spPr bwMode="auto">
          <a:xfrm>
            <a:off x="5990283" y="836712"/>
            <a:ext cx="90089" cy="3130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946386" y="5877272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555623" y="476672"/>
            <a:ext cx="896697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228857" y="2872241"/>
            <a:ext cx="83097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Petiole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972700" y="1556792"/>
            <a:ext cx="79731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527074" y="44624"/>
            <a:ext cx="358143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36024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es Photos - PRINCIPES - Palmier Dattier\2013-09 - Italie - Hervé\DSC0006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06729"/>
            <a:ext cx="8753144" cy="479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43242" y="1432297"/>
            <a:ext cx="65304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 I»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203848" y="1432297"/>
            <a:ext cx="66426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C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480887" y="1432297"/>
            <a:ext cx="69151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A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4" name="Connecteur droit avec flèche 13"/>
          <p:cNvCxnSpPr>
            <a:stCxn id="11" idx="2"/>
          </p:cNvCxnSpPr>
          <p:nvPr/>
        </p:nvCxnSpPr>
        <p:spPr bwMode="auto">
          <a:xfrm flipH="1">
            <a:off x="1619673" y="1773032"/>
            <a:ext cx="150090" cy="40322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5" name="Connecteur droit avec flèche 14"/>
          <p:cNvCxnSpPr>
            <a:stCxn id="12" idx="2"/>
          </p:cNvCxnSpPr>
          <p:nvPr/>
        </p:nvCxnSpPr>
        <p:spPr bwMode="auto">
          <a:xfrm flipH="1">
            <a:off x="1979713" y="1773032"/>
            <a:ext cx="1556266" cy="376016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6" name="Connecteur droit avec flèche 15"/>
          <p:cNvCxnSpPr>
            <a:stCxn id="13" idx="2"/>
          </p:cNvCxnSpPr>
          <p:nvPr/>
        </p:nvCxnSpPr>
        <p:spPr bwMode="auto">
          <a:xfrm>
            <a:off x="7826644" y="1773032"/>
            <a:ext cx="201740" cy="3240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7" name="Ellipse 16"/>
          <p:cNvSpPr/>
          <p:nvPr/>
        </p:nvSpPr>
        <p:spPr bwMode="auto">
          <a:xfrm>
            <a:off x="1835696" y="5533201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7956376" y="5013176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1547664" y="5949280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420230" y="2060848"/>
            <a:ext cx="75723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Thorn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512191" y="2080153"/>
            <a:ext cx="896697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831120" y="5605209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dactilifera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3096988" y="4653136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289921" y="4202040"/>
            <a:ext cx="79731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1547664" y="5661248"/>
            <a:ext cx="71876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2555776" y="5039471"/>
            <a:ext cx="79731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41" name="Connecteur droit avec flèche 40"/>
          <p:cNvCxnSpPr/>
          <p:nvPr/>
        </p:nvCxnSpPr>
        <p:spPr bwMode="auto">
          <a:xfrm flipH="1">
            <a:off x="3168996" y="1700808"/>
            <a:ext cx="1387089" cy="28419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515736" y="1432081"/>
            <a:ext cx="74441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’B’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527074" y="4554"/>
            <a:ext cx="358143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737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Mes Photos - Cocotier\2011-09 - Indonesie PTSmart - Hervé\DSC054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73899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39987" y="3160273"/>
            <a:ext cx="66426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C 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3356992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16016" y="3160273"/>
            <a:ext cx="83097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Petiole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78944" y="3664329"/>
            <a:ext cx="79731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7452320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360917" y="4437112"/>
            <a:ext cx="67067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B 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60032" y="5877272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Cocos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nucifera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27074" y="4554"/>
            <a:ext cx="358143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9199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Nos Photos\2013 - Oman Inde Mexique New-York\2013-10          (1- Singapour - Indonesie)\3- Pekanbaru - Libo\DSC006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51920" y="5373216"/>
            <a:ext cx="65304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I »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60032" y="5877272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Photos Palmier Dattier\2013-09 - Italie - Hervé\DSC0006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96" y="1359747"/>
            <a:ext cx="8940800" cy="5093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30802" y="3736173"/>
            <a:ext cx="83898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55180" y="3717032"/>
            <a:ext cx="8085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40224" y="594928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96666" y="2420888"/>
            <a:ext cx="104577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Pinnae_1</a:t>
            </a:r>
          </a:p>
        </p:txBody>
      </p:sp>
    </p:spTree>
    <p:extLst>
      <p:ext uri="{BB962C8B-B14F-4D97-AF65-F5344CB8AC3E}">
        <p14:creationId xmlns:p14="http://schemas.microsoft.com/office/powerpoint/2010/main" val="34039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os Photos\2013 - Oman Inde Mexique New-York\2013-10          (1- Singapour - Indonesie)\2- Palembang\DSC004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66874"/>
            <a:ext cx="8940800" cy="4457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787804" y="4096377"/>
            <a:ext cx="80853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Rachis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03848" y="4005064"/>
            <a:ext cx="83898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Petiole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63956" y="6197242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42904" y="2708920"/>
            <a:ext cx="85662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Thorns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141082" y="2708920"/>
            <a:ext cx="104577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Pinnae_2</a:t>
            </a:r>
          </a:p>
        </p:txBody>
      </p:sp>
    </p:spTree>
    <p:extLst>
      <p:ext uri="{BB962C8B-B14F-4D97-AF65-F5344CB8AC3E}">
        <p14:creationId xmlns:p14="http://schemas.microsoft.com/office/powerpoint/2010/main" val="37310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Photos Palmier Dattier\2013-09 - Italie - Hervé\DSC000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6" y="107776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59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37942" y="630932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 dactylifera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19872" y="3356992"/>
            <a:ext cx="117081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Transition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77986" y="4077072"/>
            <a:ext cx="10457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19671" y="4219236"/>
            <a:ext cx="104577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Pinnae_2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4079" y="2996952"/>
            <a:ext cx="297174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0108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779912" y="1469800"/>
            <a:ext cx="4450554" cy="37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What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Principes</a:t>
            </a:r>
          </a:p>
          <a:p>
            <a:pPr algn="ctr">
              <a:defRPr/>
            </a:pPr>
            <a:r>
              <a:rPr lang="fr-FR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800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os Photos\2013 - Oman Inde Mexique New-York\2013-10          (1- Singapour - Indonesie)\2- Palembang\DSC003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2784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69244" y="6341258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43078" y="3356992"/>
            <a:ext cx="329799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nervure section </a:t>
            </a: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evolution</a:t>
            </a: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0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Photos Palmier Dattier\2013-09 - Italie - Hervé\DSC000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905922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35896" y="616530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 dactylifera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33962" y="3520313"/>
            <a:ext cx="144492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A » </a:t>
            </a: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pical</a:t>
            </a: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053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os Photos\2013 - Oman Inde Mexique New-York\2013-10          (1- Singapour - Indonesie)\2- Palembang\DSC003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79" y="107776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04248" y="116632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Characteristic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096377"/>
            <a:ext cx="144492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A » </a:t>
            </a: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pical</a:t>
            </a: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1520" y="625783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</p:spTree>
    <p:extLst>
      <p:ext uri="{BB962C8B-B14F-4D97-AF65-F5344CB8AC3E}">
        <p14:creationId xmlns:p14="http://schemas.microsoft.com/office/powerpoint/2010/main" val="42159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D:\Photos Palmier Dattier - Copie\2010-05 - Tunisie - Hervé\DSC058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261" y="188640"/>
            <a:ext cx="5722112" cy="429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vers le bas 5"/>
          <p:cNvSpPr/>
          <p:nvPr/>
        </p:nvSpPr>
        <p:spPr bwMode="auto">
          <a:xfrm rot="10800000">
            <a:off x="1146799" y="404664"/>
            <a:ext cx="639461" cy="6022321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39526" y="1140203"/>
            <a:ext cx="1084249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Axial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</a:t>
            </a: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V="1">
            <a:off x="1650854" y="1556792"/>
            <a:ext cx="1769018" cy="2808312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74790" y="44624"/>
            <a:ext cx="77487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144807" y="6426984"/>
            <a:ext cx="69471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660232" y="66143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Axial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Insertion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Angle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0335" y="788328"/>
            <a:ext cx="119165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Reference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Direction</a:t>
            </a:r>
          </a:p>
        </p:txBody>
      </p:sp>
      <p:sp>
        <p:nvSpPr>
          <p:cNvPr id="31" name="Arc 30"/>
          <p:cNvSpPr/>
          <p:nvPr/>
        </p:nvSpPr>
        <p:spPr bwMode="auto">
          <a:xfrm rot="20045244">
            <a:off x="1272860" y="1959850"/>
            <a:ext cx="1477364" cy="1737757"/>
          </a:xfrm>
          <a:prstGeom prst="arc">
            <a:avLst>
              <a:gd name="adj1" fmla="val 16200000"/>
              <a:gd name="adj2" fmla="val 370553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612904" y="5229200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Side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View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Picture 5" descr="G:\Nos Photos\2002 - 2012 - Chris &amp; Hervé &amp; Alicia &amp; Alex\2011 - Dominique Balkans Indonesie Bresil Algerie Tunisie\2011-04          (2- Italie - San Remo)\_Draft_Photos_Hervé\DSC0196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231428" y="3080315"/>
            <a:ext cx="44417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s Palmier Dattier - Copie\2010-05 - Tunisie - Hervé\DSC0589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4137" y="188640"/>
            <a:ext cx="5720609" cy="292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179512" y="1586261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48264" y="260648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Insertion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Angle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1773213" y="1624361"/>
            <a:ext cx="864096" cy="86409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378292" y="260648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19872" y="692696"/>
            <a:ext cx="1084249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Radial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71682" y="281286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Apical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View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2205261" y="2056409"/>
            <a:ext cx="19442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V="1">
            <a:off x="2205261" y="467147"/>
            <a:ext cx="1408105" cy="15892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172942" y="1724830"/>
            <a:ext cx="119165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Reference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Direction</a:t>
            </a:r>
          </a:p>
        </p:txBody>
      </p:sp>
      <p:pic>
        <p:nvPicPr>
          <p:cNvPr id="14" name="Picture 2" descr="D:\2012 - MOCAF - Palmier Dattier\_Iconographie\compas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5792" y="4221088"/>
            <a:ext cx="2381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c 14"/>
          <p:cNvSpPr/>
          <p:nvPr/>
        </p:nvSpPr>
        <p:spPr bwMode="auto">
          <a:xfrm>
            <a:off x="2348663" y="1192313"/>
            <a:ext cx="1296758" cy="1550313"/>
          </a:xfrm>
          <a:prstGeom prst="arc">
            <a:avLst>
              <a:gd name="adj1" fmla="val 16200000"/>
              <a:gd name="adj2" fmla="val 370553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H="1" flipV="1">
            <a:off x="333053" y="1809467"/>
            <a:ext cx="1872208" cy="2469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" name="Picture 2" descr="G:\Nos Photos\2002 - 2012 - Chris &amp; Hervé &amp; Alicia &amp; Alex\2011 - Dominique Balkans Indonesie Bresil Algerie Tunisie\2011-04          (2- Italie - San Remo)\_Draft_Photos_Hervé\DSC0198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8292" y="3409925"/>
            <a:ext cx="5639303" cy="318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188640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Groups</a:t>
            </a:r>
          </a:p>
        </p:txBody>
      </p:sp>
      <p:pic>
        <p:nvPicPr>
          <p:cNvPr id="3" name="Picture 2" descr="D:\2011 - Palmier Dattier\_Photos\2011-02 - Hervé\DSC002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103" y="648072"/>
            <a:ext cx="9382623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3736337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79712" y="3573016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01112" y="3448305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716016" y="3356992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41472" y="3284984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244408" y="3232281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6413266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28698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Mes Photos - PRINCIPES - Palmier Dattier\2011-02 - France - Hervé\DSC002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944121" cy="395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020272" y="0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Planes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436510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pic>
        <p:nvPicPr>
          <p:cNvPr id="13" name="Picture 26" descr="Image9color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488" y="3140968"/>
            <a:ext cx="44409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056784" y="3931874"/>
            <a:ext cx="338852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fr-F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704856" y="3139786"/>
            <a:ext cx="338852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fr-FR" sz="2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912768" y="4753719"/>
            <a:ext cx="338852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endParaRPr lang="fr-F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840760" y="5516050"/>
            <a:ext cx="495946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endParaRPr lang="fr-F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632848" y="4579946"/>
            <a:ext cx="495946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endParaRPr lang="fr-FR" sz="2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28592" y="5589240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Planes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320480" y="3211794"/>
            <a:ext cx="300624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Middle &amp;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Planes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41452" y="6309320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guineensis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98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:\Mes Photos - PRINCIPES - Palmier Dattier\2011-03 - Italie - Hervé\DSC015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8940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1868010" y="5085184"/>
            <a:ext cx="238588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1 </a:t>
            </a:r>
            <a:r>
              <a:rPr lang="fr-FR" sz="1600" dirty="0" err="1" smtClean="0">
                <a:solidFill>
                  <a:srgbClr val="FFFF00"/>
                </a:solidFill>
              </a:rPr>
              <a:t>spine</a:t>
            </a:r>
            <a:r>
              <a:rPr lang="fr-FR" sz="1600" dirty="0" smtClean="0">
                <a:solidFill>
                  <a:srgbClr val="FFFF00"/>
                </a:solidFill>
              </a:rPr>
              <a:t> or </a:t>
            </a:r>
            <a:r>
              <a:rPr lang="fr-FR" sz="1600" dirty="0" err="1" smtClean="0">
                <a:solidFill>
                  <a:srgbClr val="FFFF00"/>
                </a:solidFill>
              </a:rPr>
              <a:t>leaflet</a:t>
            </a:r>
            <a:r>
              <a:rPr lang="fr-FR" sz="1600" dirty="0" smtClean="0">
                <a:solidFill>
                  <a:srgbClr val="FFFF00"/>
                </a:solidFill>
              </a:rPr>
              <a:t> group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1691680" y="5350689"/>
            <a:ext cx="261672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2 </a:t>
            </a:r>
            <a:r>
              <a:rPr lang="fr-FR" sz="1600" dirty="0" err="1" smtClean="0">
                <a:solidFill>
                  <a:srgbClr val="FFFF00"/>
                </a:solidFill>
              </a:rPr>
              <a:t>spines</a:t>
            </a:r>
            <a:r>
              <a:rPr lang="fr-FR" sz="1600" dirty="0" smtClean="0">
                <a:solidFill>
                  <a:srgbClr val="FFFF00"/>
                </a:solidFill>
              </a:rPr>
              <a:t> or </a:t>
            </a:r>
            <a:r>
              <a:rPr lang="fr-FR" sz="1600" dirty="0" err="1" smtClean="0">
                <a:solidFill>
                  <a:srgbClr val="FFFF00"/>
                </a:solidFill>
              </a:rPr>
              <a:t>leaflets</a:t>
            </a:r>
            <a:r>
              <a:rPr lang="fr-FR" sz="1600" dirty="0" smtClean="0">
                <a:solidFill>
                  <a:srgbClr val="FFFF00"/>
                </a:solidFill>
              </a:rPr>
              <a:t> group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2" name="Rectangle 39"/>
          <p:cNvSpPr>
            <a:spLocks noChangeArrowheads="1"/>
          </p:cNvSpPr>
          <p:nvPr/>
        </p:nvSpPr>
        <p:spPr bwMode="auto">
          <a:xfrm>
            <a:off x="1691680" y="5616194"/>
            <a:ext cx="261672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3 </a:t>
            </a:r>
            <a:r>
              <a:rPr lang="fr-FR" sz="1600" dirty="0" err="1" smtClean="0">
                <a:solidFill>
                  <a:srgbClr val="FFFF00"/>
                </a:solidFill>
              </a:rPr>
              <a:t>spines</a:t>
            </a:r>
            <a:r>
              <a:rPr lang="fr-FR" sz="1600" dirty="0" smtClean="0">
                <a:solidFill>
                  <a:srgbClr val="FFFF00"/>
                </a:solidFill>
              </a:rPr>
              <a:t> or </a:t>
            </a:r>
            <a:r>
              <a:rPr lang="fr-FR" sz="1600" dirty="0" err="1" smtClean="0">
                <a:solidFill>
                  <a:srgbClr val="FFFF00"/>
                </a:solidFill>
              </a:rPr>
              <a:t>leaflets</a:t>
            </a:r>
            <a:r>
              <a:rPr lang="fr-FR" sz="1600" dirty="0" smtClean="0">
                <a:solidFill>
                  <a:srgbClr val="FFFF00"/>
                </a:solidFill>
              </a:rPr>
              <a:t> group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1691680" y="5881698"/>
            <a:ext cx="261672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4 </a:t>
            </a:r>
            <a:r>
              <a:rPr lang="fr-FR" sz="1600" dirty="0" err="1" smtClean="0">
                <a:solidFill>
                  <a:srgbClr val="FFFF00"/>
                </a:solidFill>
              </a:rPr>
              <a:t>spines</a:t>
            </a:r>
            <a:r>
              <a:rPr lang="fr-FR" sz="1600" dirty="0" smtClean="0">
                <a:solidFill>
                  <a:srgbClr val="FFFF00"/>
                </a:solidFill>
              </a:rPr>
              <a:t> or </a:t>
            </a:r>
            <a:r>
              <a:rPr lang="fr-FR" sz="1600" dirty="0" err="1" smtClean="0">
                <a:solidFill>
                  <a:srgbClr val="FFFF00"/>
                </a:solidFill>
              </a:rPr>
              <a:t>leaflets</a:t>
            </a:r>
            <a:r>
              <a:rPr lang="fr-FR" sz="1600" dirty="0" smtClean="0">
                <a:solidFill>
                  <a:srgbClr val="FFFF00"/>
                </a:solidFill>
              </a:rPr>
              <a:t> group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4409224" y="5085184"/>
            <a:ext cx="30679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0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4308693" y="5350689"/>
            <a:ext cx="72998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+1 , -1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4308693" y="5616194"/>
            <a:ext cx="103295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+1 , 0 , -1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4308693" y="5881698"/>
            <a:ext cx="133592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+1 , 0 , 0 , -1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688632" y="1100252"/>
            <a:ext cx="2251235" cy="10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Groups are in relation</a:t>
            </a:r>
          </a:p>
          <a:p>
            <a:pPr algn="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successions  of</a:t>
            </a:r>
          </a:p>
          <a:p>
            <a:pPr algn="r">
              <a:defRPr/>
            </a:pP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</a:t>
            </a: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», « Middle 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</a:t>
            </a: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Lower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 planes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818822" y="76562"/>
            <a:ext cx="328968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Groups and planes</a:t>
            </a:r>
          </a:p>
        </p:txBody>
      </p:sp>
      <p:sp>
        <p:nvSpPr>
          <p:cNvPr id="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2011 - Palmier Dattier\_Photos\2011-02 - Hervé\DSC002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836712"/>
            <a:ext cx="938262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995936" y="44624"/>
            <a:ext cx="50930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Insertion Point on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nervure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81496" y="5104489"/>
            <a:ext cx="294854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 Points on Nervure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V="1">
            <a:off x="4700657" y="3717032"/>
            <a:ext cx="663431" cy="14138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2843808" y="3933056"/>
            <a:ext cx="1296145" cy="11977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 flipV="1">
            <a:off x="3779912" y="3861048"/>
            <a:ext cx="648074" cy="12697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26036" y="5805264"/>
            <a:ext cx="525022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Depends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upon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orientation : </a:t>
            </a: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Take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dorsal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side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for Phoenix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dactylifera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induplicate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97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!!!_Photos_Agro_Bota_Archi\Arecaceae\Elaeis guineensis &amp; oleifera\2014-04 - Indonesie PTMSART - Hervé\P103008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048715"/>
            <a:ext cx="9144000" cy="4108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95936" y="44624"/>
            <a:ext cx="50930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Insertion Point on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nervure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81496" y="901673"/>
            <a:ext cx="294854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 Points on Nervure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4700657" y="1242408"/>
            <a:ext cx="1095479" cy="1754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>
            <a:off x="2339752" y="1242408"/>
            <a:ext cx="1800201" cy="1754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4211960" y="1242408"/>
            <a:ext cx="216026" cy="1754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69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3578" y="5805264"/>
            <a:ext cx="746236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Depends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upon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Pinnae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orientation : </a:t>
            </a:r>
          </a:p>
          <a:p>
            <a:pPr algn="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Take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ventral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side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for Elaeis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guineensis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and Cocos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nucifera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reduplicate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97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99792" y="404664"/>
            <a:ext cx="3999813" cy="61247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a model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palm-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trees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(principes)</a:t>
            </a: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Architecture</a:t>
            </a: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(structural)</a:t>
            </a:r>
          </a:p>
          <a:p>
            <a:pPr algn="ctr"/>
            <a:endParaRPr lang="fr-FR" sz="16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organs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fr-FR" sz="16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&amp;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development</a:t>
            </a:r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without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functioning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10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Photos Palmier Dattier\2011-07 - Italie - Hervé\DSC026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12468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48064" y="44624"/>
            <a:ext cx="364555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Pseudo-Verticilles</a:t>
            </a:r>
          </a:p>
        </p:txBody>
      </p:sp>
      <p:pic>
        <p:nvPicPr>
          <p:cNvPr id="6" name="Picture 2" descr="I:\Photos Palmier Dattier\2011-07 - Italie - Hervé\DSC026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279392" cy="6437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07904" y="635722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18728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188640"/>
            <a:ext cx="364555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Spikelets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Pseudo-Verticilles</a:t>
            </a:r>
          </a:p>
        </p:txBody>
      </p:sp>
      <p:pic>
        <p:nvPicPr>
          <p:cNvPr id="11268" name="Picture 4" descr="I:\Photos Palmier a Huile\2011-09 - Indonesie PTSMART - Hervé\DSC052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6" y="764704"/>
            <a:ext cx="8940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85363" y="621967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</p:spTree>
    <p:extLst>
      <p:ext uri="{BB962C8B-B14F-4D97-AF65-F5344CB8AC3E}">
        <p14:creationId xmlns:p14="http://schemas.microsoft.com/office/powerpoint/2010/main" val="70325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jet.2011 - Cocotier\1995-10&amp;11    (2- Indonésie - CocotierCacaoyer)\1995-10-31-3041-030 - IDN-MAC - Cocotier_PalmeArch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360129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1259632" y="188640"/>
            <a:ext cx="549220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Torsion,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Lateral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Deviation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, Bending Angles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2" descr="D:\Photos Palmier Dattier - Copie\2011-04 - Italie - Hervé\DSC0191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303563"/>
            <a:ext cx="1765345" cy="429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33540" y="616530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Cocos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nucifera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6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REY\AppData\Local\Microsoft\Windows\Temporary Internet Files\Content.IE5\XRKLS81W\MP900400744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978" y="2732244"/>
            <a:ext cx="1841251" cy="12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REY\AppData\Local\Microsoft\Windows\Temporary Internet Files\Content.IE5\1N86364I\MC900411426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034097" cy="16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REY\AppData\Local\Microsoft\Windows\Temporary Internet Files\Content.IE5\S0KJVENZ\MC900437857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1805836" cy="18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004048" y="5805264"/>
            <a:ext cx="2145437" cy="833178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Bending Angle</a:t>
            </a:r>
          </a:p>
          <a:p>
            <a:pPr>
              <a:defRPr/>
            </a:pP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Axial Vertical Plane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491880" y="2138492"/>
            <a:ext cx="2238411" cy="833178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Torsion Angle</a:t>
            </a:r>
          </a:p>
          <a:p>
            <a:pPr>
              <a:defRPr/>
            </a:pP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Radial Vertical Plane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493827" y="2138492"/>
            <a:ext cx="2510921" cy="833178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Lateral</a:t>
            </a: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Deviation</a:t>
            </a:r>
            <a:r>
              <a:rPr lang="fr-F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</a:t>
            </a:r>
          </a:p>
          <a:p>
            <a:pPr algn="ctr">
              <a:defRPr/>
            </a:pPr>
            <a:endParaRPr lang="fr-FR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Horizontal plane</a:t>
            </a:r>
          </a:p>
        </p:txBody>
      </p:sp>
      <p:pic>
        <p:nvPicPr>
          <p:cNvPr id="11276" name="Picture 12" descr="D:\y-a-t-il-un-pilote-dans-l-avio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074" y="0"/>
            <a:ext cx="1915918" cy="1658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D:\repere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734194"/>
            <a:ext cx="3774926" cy="377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D:\3995575-3d-concept-de-l-39-atterrissage-d-39-avion-ou-s-39-envole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848" y="3501008"/>
            <a:ext cx="4748240" cy="356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D:\400_F_7974098_d3SBDFK04ymYtqr98NepSCZQxjzdRQBv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345754"/>
            <a:ext cx="3319285" cy="234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692696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ZigZag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Angle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8" name="Picture 2" descr="I:\Photos Palmier Dattier\2011-04 - Italie - Hervé\DSC018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138" y="69192"/>
            <a:ext cx="4483350" cy="6744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Photos Palmier Dattier\2011-04 - Italie - Hervé\DSC019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6" y="1911755"/>
            <a:ext cx="5640263" cy="3749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1600" y="6324965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</p:spTree>
    <p:extLst>
      <p:ext uri="{BB962C8B-B14F-4D97-AF65-F5344CB8AC3E}">
        <p14:creationId xmlns:p14="http://schemas.microsoft.com/office/powerpoint/2010/main" val="28873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Photos Palmier Dattier\2013-09 - Italie - Hervé\DSC000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7776"/>
            <a:ext cx="8940800" cy="67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091233" y="4077072"/>
            <a:ext cx="144016" cy="144016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1475656" y="3573016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483768" y="2708920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444208" y="1772816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740352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27784" y="2784521"/>
            <a:ext cx="151545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Points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13840" y="4653136"/>
            <a:ext cx="5574260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According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gradients,</a:t>
            </a:r>
          </a:p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Architectural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many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different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values</a:t>
            </a:r>
          </a:p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are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at </a:t>
            </a:r>
            <a:r>
              <a:rPr lang="fr-FR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control points ».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4139952" y="1988840"/>
            <a:ext cx="144016" cy="144016"/>
          </a:xfrm>
          <a:prstGeom prst="ellipse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4264918" y="1653183"/>
            <a:ext cx="144016" cy="144016"/>
          </a:xfrm>
          <a:prstGeom prst="ellipse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499992" y="908720"/>
            <a:ext cx="144016" cy="144016"/>
          </a:xfrm>
          <a:prstGeom prst="ellipse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311613" y="2433889"/>
            <a:ext cx="205246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values</a:t>
            </a:r>
          </a:p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(ex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leaflet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26720" y="441733"/>
            <a:ext cx="451758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Control 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Points &amp;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36389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7544" y="3923324"/>
            <a:ext cx="4909013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Gradients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 descr="F:\Photos Palmier Dattier (compte Principes)\2013-03 - Oman - Dubaï\DSC065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340768"/>
            <a:ext cx="2592288" cy="346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341092" y="529401"/>
            <a:ext cx="1718740" cy="163121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Development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0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7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8659" y="214484"/>
            <a:ext cx="371127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Observed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parameters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values</a:t>
            </a:r>
          </a:p>
          <a:p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re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reproduced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through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Piecewise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functions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3662" y="5651956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</a:t>
            </a:r>
            <a:r>
              <a:rPr lang="fr-FR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values </a:t>
            </a: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come </a:t>
            </a:r>
            <a:r>
              <a:rPr lang="fr-FR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gradients</a:t>
            </a:r>
            <a:endParaRPr lang="fr-FR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574757"/>
            <a:ext cx="319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values are</a:t>
            </a:r>
          </a:p>
          <a:p>
            <a:pPr algn="r">
              <a:defRPr/>
            </a:pPr>
            <a:r>
              <a:rPr lang="fr-FR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</a:t>
            </a: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fr-FR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values</a:t>
            </a:r>
            <a:endParaRPr lang="fr-FR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2503770"/>
            <a:ext cx="3782566" cy="322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436096" y="14429"/>
            <a:ext cx="362952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u="sng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Assumption</a:t>
            </a:r>
            <a:r>
              <a:rPr lang="fr-FR" sz="2000" b="1" i="1" u="sng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: no data model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77952" y="3284984"/>
            <a:ext cx="1689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points</a:t>
            </a:r>
          </a:p>
          <a:p>
            <a:pPr algn="ctr">
              <a:defRPr/>
            </a:pPr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(X, Y)</a:t>
            </a:r>
          </a:p>
        </p:txBody>
      </p:sp>
    </p:spTree>
    <p:extLst>
      <p:ext uri="{BB962C8B-B14F-4D97-AF65-F5344CB8AC3E}">
        <p14:creationId xmlns:p14="http://schemas.microsoft.com/office/powerpoint/2010/main" val="31727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027" y="1"/>
            <a:ext cx="455234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 flipV="1">
            <a:off x="3023828" y="2924944"/>
            <a:ext cx="2941829" cy="21656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05659" y="2996952"/>
            <a:ext cx="97203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values</a:t>
            </a: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V="1">
            <a:off x="2771800" y="2348880"/>
            <a:ext cx="1584176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flipV="1">
            <a:off x="3023828" y="2996952"/>
            <a:ext cx="198022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V="1">
            <a:off x="2771800" y="2348880"/>
            <a:ext cx="2592288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843033" y="4967519"/>
            <a:ext cx="95280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values</a:t>
            </a:r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V="1">
            <a:off x="2771800" y="2348880"/>
            <a:ext cx="3960440" cy="944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 flipV="1">
            <a:off x="3023828" y="2492896"/>
            <a:ext cx="4428492" cy="27501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46582" y="5938387"/>
            <a:ext cx="204124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Piecewise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Connecteur droit avec flèche 14"/>
          <p:cNvCxnSpPr>
            <a:stCxn id="13" idx="3"/>
          </p:cNvCxnSpPr>
          <p:nvPr/>
        </p:nvCxnSpPr>
        <p:spPr bwMode="auto">
          <a:xfrm flipV="1">
            <a:off x="2987824" y="5661248"/>
            <a:ext cx="2853357" cy="4475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08659" y="214484"/>
            <a:ext cx="202331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Gradient types</a:t>
            </a: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&amp;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parameters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13193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s Photos - PRINCIPES - Palmier Dattier\2013-12 - Italie - Hervé - Dies Palmarum\DSC01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072735"/>
            <a:ext cx="4248472" cy="566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79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3568" y="6316691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pic>
        <p:nvPicPr>
          <p:cNvPr id="4099" name="Picture 3" descr="F:\Mes Photos - PRINCIPES - Palmier Dattier\2013-12 - Italie - Hervé - Dies Palmarum\DSC010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73" y="2697257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9985" y="1124744"/>
            <a:ext cx="3152123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evolve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ccording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plant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phytomer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number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286398" y="73879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Development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1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46532" y="1750164"/>
            <a:ext cx="6574237" cy="37856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featured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Individual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based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model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At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organ</a:t>
            </a:r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Scale</a:t>
            </a:r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 plant &amp; plot reconstructions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___Ma Biblio - Articles &amp; Docs\1964 - Rees - Palmier à Huile - Phyllotaxy &amp; Apical Organisation_Page_07.jpg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6499" y="2483344"/>
            <a:ext cx="2304530" cy="388201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  <a:softEdge rad="112500"/>
          </a:effectLst>
        </p:spPr>
      </p:pic>
      <p:pic>
        <p:nvPicPr>
          <p:cNvPr id="2050" name="Picture 2" descr="F:\Photos Palmier Dattier (compte Principes)\2011-11 - Algerie - René\Rey Herve - Stipe palmeraie Nouaceur - Zelfan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-315416"/>
            <a:ext cx="5796136" cy="7728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 flipV="1">
            <a:off x="4644008" y="1124744"/>
            <a:ext cx="0" cy="55920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323528" y="616530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145721" y="1213811"/>
            <a:ext cx="1311874" cy="1079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0000" tIns="46800" rIns="90000" bIns="46800" anchorCtr="1">
            <a:spAutoFit/>
          </a:bodyPr>
          <a:lstStyle/>
          <a:p>
            <a:pPr algn="r">
              <a:defRPr/>
            </a:pPr>
            <a:r>
              <a:rPr lang="fr-F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Gradients</a:t>
            </a:r>
          </a:p>
          <a:p>
            <a:pPr algn="r">
              <a:defRPr/>
            </a:pPr>
            <a:r>
              <a:rPr lang="fr-F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</a:t>
            </a:r>
            <a:r>
              <a:rPr lang="fr-FR" sz="1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indexed</a:t>
            </a:r>
            <a:endParaRPr lang="fr-FR" sz="1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fr-F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position</a:t>
            </a:r>
          </a:p>
          <a:p>
            <a:pPr algn="r">
              <a:defRPr/>
            </a:pPr>
            <a:r>
              <a:rPr lang="fr-FR" sz="1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along</a:t>
            </a:r>
            <a:r>
              <a:rPr lang="fr-F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stipe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86398" y="73879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Development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200692" y="1412776"/>
            <a:ext cx="279144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Internode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267368" y="6001565"/>
            <a:ext cx="250687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2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69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043" y="476672"/>
            <a:ext cx="781657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17922" y="3933056"/>
            <a:ext cx="279144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Internode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V="1">
            <a:off x="3275856" y="3140968"/>
            <a:ext cx="1008112" cy="962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>
            <a:off x="3275856" y="4103423"/>
            <a:ext cx="1512168" cy="14858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7286398" y="73879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Development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22" name="Connecteur droit avec flèche 21"/>
          <p:cNvCxnSpPr/>
          <p:nvPr/>
        </p:nvCxnSpPr>
        <p:spPr bwMode="auto">
          <a:xfrm flipV="1">
            <a:off x="3275856" y="3293369"/>
            <a:ext cx="1512168" cy="810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1645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Mes Photos - PRINCELA - Palmier a Huile\2013-10 - Indonesie PTSMART - Hervé\DSC003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78246" y="5812649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Elaeis guineensis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76590" y="73879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840859" y="473989"/>
            <a:ext cx="2869993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evolve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ccording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time</a:t>
            </a:r>
          </a:p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phytomer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number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1613" y="2420888"/>
            <a:ext cx="1396536" cy="132343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Gradients</a:t>
            </a:r>
          </a:p>
          <a:p>
            <a:pPr algn="r">
              <a:defRPr/>
            </a:pP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indexed</a:t>
            </a:r>
            <a:endParaRPr lang="fr-FR" sz="1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 time</a:t>
            </a:r>
          </a:p>
          <a:p>
            <a:pPr algn="r">
              <a:defRPr/>
            </a:pPr>
            <a:r>
              <a:rPr lang="fr-FR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xpressed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</a:t>
            </a:r>
          </a:p>
          <a:p>
            <a:pPr algn="r">
              <a:defRPr/>
            </a:pPr>
            <a:r>
              <a:rPr lang="fr-FR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hyllochrone</a:t>
            </a:r>
            <a:endParaRPr lang="fr-FR" sz="1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35696" y="1844824"/>
            <a:ext cx="286999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lengthening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9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53230" y="617080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pic>
        <p:nvPicPr>
          <p:cNvPr id="5122" name="Picture 2" descr="F:\Mes Photos - PRINCIPES - Palmier Dattier\2011-11 - Tunisie - Hervé\DSC071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-47079"/>
            <a:ext cx="4608512" cy="693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580112" y="6289732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981204" y="3078417"/>
            <a:ext cx="341501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stipe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diameter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76590" y="73879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2411760" y="1412776"/>
            <a:ext cx="129614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>
            <a:off x="1475656" y="2852936"/>
            <a:ext cx="28083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7113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043" y="476672"/>
            <a:ext cx="781657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52999" y="3933056"/>
            <a:ext cx="162285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Stipe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diameter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V="1">
            <a:off x="3275856" y="2636912"/>
            <a:ext cx="3384376" cy="1466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>
            <a:stCxn id="9" idx="3"/>
          </p:cNvCxnSpPr>
          <p:nvPr/>
        </p:nvCxnSpPr>
        <p:spPr bwMode="auto">
          <a:xfrm flipV="1">
            <a:off x="3347864" y="2852937"/>
            <a:ext cx="4711448" cy="1845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11705" y="4528425"/>
            <a:ext cx="103615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2" name="Connecteur droit avec flèche 11"/>
          <p:cNvCxnSpPr>
            <a:stCxn id="9" idx="3"/>
          </p:cNvCxnSpPr>
          <p:nvPr/>
        </p:nvCxnSpPr>
        <p:spPr bwMode="auto">
          <a:xfrm>
            <a:off x="3347864" y="4698793"/>
            <a:ext cx="4999480" cy="8904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7976590" y="73879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V="1">
            <a:off x="3275856" y="3068960"/>
            <a:ext cx="3312368" cy="10344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>
            <a:stCxn id="9" idx="3"/>
          </p:cNvCxnSpPr>
          <p:nvPr/>
        </p:nvCxnSpPr>
        <p:spPr bwMode="auto">
          <a:xfrm flipV="1">
            <a:off x="3347864" y="3068961"/>
            <a:ext cx="5158679" cy="16298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2817" y="4273791"/>
            <a:ext cx="109546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544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ojet.2011 - Palmier Dattier\2010-05          (Tunisie)\Phoenix dactylifera\DSC0595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88640"/>
            <a:ext cx="5516297" cy="653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64517" y="558924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66598" y="116632"/>
            <a:ext cx="126989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Evolution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95484" y="518907"/>
            <a:ext cx="457238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rond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axial insertion angle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evolution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4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430" y="-71189"/>
            <a:ext cx="4259932" cy="69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950199" y="1971083"/>
            <a:ext cx="270648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Frond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axial insertion angle</a:t>
            </a:r>
          </a:p>
        </p:txBody>
      </p:sp>
      <p:cxnSp>
        <p:nvCxnSpPr>
          <p:cNvPr id="15" name="Connecteur droit avec flèche 14"/>
          <p:cNvCxnSpPr>
            <a:stCxn id="14" idx="1"/>
          </p:cNvCxnSpPr>
          <p:nvPr/>
        </p:nvCxnSpPr>
        <p:spPr bwMode="auto">
          <a:xfrm flipH="1">
            <a:off x="1547664" y="2141451"/>
            <a:ext cx="4402535" cy="3557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>
            <a:stCxn id="9" idx="1"/>
          </p:cNvCxnSpPr>
          <p:nvPr/>
        </p:nvCxnSpPr>
        <p:spPr bwMode="auto">
          <a:xfrm flipH="1" flipV="1">
            <a:off x="2123728" y="2780928"/>
            <a:ext cx="2983465" cy="1917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107193" y="4528425"/>
            <a:ext cx="104898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Evolution</a:t>
            </a:r>
          </a:p>
        </p:txBody>
      </p:sp>
      <p:cxnSp>
        <p:nvCxnSpPr>
          <p:cNvPr id="12" name="Connecteur droit avec flèche 11"/>
          <p:cNvCxnSpPr>
            <a:stCxn id="14" idx="1"/>
          </p:cNvCxnSpPr>
          <p:nvPr/>
        </p:nvCxnSpPr>
        <p:spPr bwMode="auto">
          <a:xfrm flipH="1">
            <a:off x="1043610" y="2141451"/>
            <a:ext cx="4906589" cy="44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>
            <a:stCxn id="9" idx="1"/>
          </p:cNvCxnSpPr>
          <p:nvPr/>
        </p:nvCxnSpPr>
        <p:spPr bwMode="auto">
          <a:xfrm flipH="1" flipV="1">
            <a:off x="2771800" y="2780928"/>
            <a:ext cx="2335393" cy="1917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4" name="Connecteur droit avec flèche 23"/>
          <p:cNvCxnSpPr>
            <a:stCxn id="9" idx="1"/>
          </p:cNvCxnSpPr>
          <p:nvPr/>
        </p:nvCxnSpPr>
        <p:spPr bwMode="auto">
          <a:xfrm flipH="1">
            <a:off x="2771800" y="4698793"/>
            <a:ext cx="2335393" cy="11784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7766598" y="116632"/>
            <a:ext cx="126989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35149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hotos MOCAF Palmier Dattier\MOCAF - 2010-05 - Tunisie - Herve\DSC057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7152640" cy="536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9504" y="291566"/>
            <a:ext cx="3522416" cy="833178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Gradients are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indexed</a:t>
            </a:r>
            <a:endParaRPr lang="fr-FR" sz="16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relative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position of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</a:t>
            </a:r>
            <a:endParaRPr lang="fr-FR" sz="1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its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bearer</a:t>
            </a:r>
            <a:endParaRPr lang="fr-FR" sz="1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80084" y="6325289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 flipV="1">
            <a:off x="683568" y="4167025"/>
            <a:ext cx="6624736" cy="270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27584" y="2924944"/>
            <a:ext cx="2414741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60032" y="2695201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0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Nos Photos\2002 - 2012 - Chris &amp; Hervé &amp; Alicia &amp; Alex\2011 - Dominique Balkans Indonesie Bresil Algerie Tunisie\2011-04          (2- Italie - San Remo)\_Draft_Photos_Hervé\DSC019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108593" cy="4886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08104" y="624894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3923928" y="4581128"/>
            <a:ext cx="144016" cy="14401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35896" y="3923651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Branching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28199" y="2924944"/>
            <a:ext cx="261351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Spikelet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2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4423410" cy="66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89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134535" y="2080153"/>
            <a:ext cx="78128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Connecteur droit avec flèche 14"/>
          <p:cNvCxnSpPr>
            <a:stCxn id="14" idx="3"/>
          </p:cNvCxnSpPr>
          <p:nvPr/>
        </p:nvCxnSpPr>
        <p:spPr bwMode="auto">
          <a:xfrm>
            <a:off x="2915816" y="2373632"/>
            <a:ext cx="2417650" cy="700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>
            <a:stCxn id="9" idx="3"/>
          </p:cNvCxnSpPr>
          <p:nvPr/>
        </p:nvCxnSpPr>
        <p:spPr bwMode="auto">
          <a:xfrm flipV="1">
            <a:off x="2952386" y="2708921"/>
            <a:ext cx="3851862" cy="1845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19672" y="4384409"/>
            <a:ext cx="133271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Lengthening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9" name="Connecteur droit avec flèche 18"/>
          <p:cNvCxnSpPr>
            <a:stCxn id="14" idx="3"/>
          </p:cNvCxnSpPr>
          <p:nvPr/>
        </p:nvCxnSpPr>
        <p:spPr bwMode="auto">
          <a:xfrm flipV="1">
            <a:off x="2915816" y="2250521"/>
            <a:ext cx="1841586" cy="1231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>
            <a:stCxn id="9" idx="3"/>
          </p:cNvCxnSpPr>
          <p:nvPr/>
        </p:nvCxnSpPr>
        <p:spPr bwMode="auto">
          <a:xfrm flipV="1">
            <a:off x="2952386" y="2717304"/>
            <a:ext cx="4355918" cy="1837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5634" y="3132902"/>
            <a:ext cx="109546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993470" y="3212976"/>
            <a:ext cx="92234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Position</a:t>
            </a:r>
          </a:p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Bearer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2" name="Connecteur droit avec flèche 21"/>
          <p:cNvCxnSpPr>
            <a:stCxn id="21" idx="3"/>
          </p:cNvCxnSpPr>
          <p:nvPr/>
        </p:nvCxnSpPr>
        <p:spPr bwMode="auto">
          <a:xfrm flipV="1">
            <a:off x="2915815" y="2564904"/>
            <a:ext cx="2678195" cy="9415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5" name="Connecteur droit avec flèche 24"/>
          <p:cNvCxnSpPr>
            <a:stCxn id="21" idx="3"/>
          </p:cNvCxnSpPr>
          <p:nvPr/>
        </p:nvCxnSpPr>
        <p:spPr bwMode="auto">
          <a:xfrm flipV="1">
            <a:off x="2915815" y="2717304"/>
            <a:ext cx="3240361" cy="7891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7283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6297" y="532993"/>
            <a:ext cx="4214615" cy="526297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Principes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based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on</a:t>
            </a: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cap="all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Inputs</a:t>
            </a: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Parameter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values)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formalism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Mtg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fr-FR" sz="1600" b="1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A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growth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engine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Implemented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in 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xplo</a:t>
            </a:r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  <a:p>
            <a:pPr algn="ctr"/>
            <a:endParaRPr lang="fr-FR" sz="2400" b="1" u="sng" cap="all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OutpUts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fr-FR" sz="1600" b="1" cap="all" dirty="0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(3D </a:t>
            </a:r>
            <a:r>
              <a:rPr lang="fr-FR" sz="1600" b="1" cap="all" dirty="0" err="1" smtClean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mockups</a:t>
            </a:r>
            <a:r>
              <a:rPr lang="fr-FR" sz="1600" b="1" cap="all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fr-FR" sz="1600" b="1" cap="all" dirty="0" smtClean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s MOCAF Palmier Dattier\MOCAF - 2011-01 - France - Herve\DSC002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61477"/>
            <a:ext cx="8280920" cy="550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6702" y="293747"/>
            <a:ext cx="2662908" cy="830997"/>
          </a:xfrm>
          <a:prstGeom prst="rect">
            <a:avLst/>
          </a:prstGeom>
          <a:solidFill>
            <a:srgbClr val="82A4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Gradients are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indexed</a:t>
            </a:r>
            <a:endParaRPr lang="fr-FR" sz="1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relative </a:t>
            </a:r>
            <a:r>
              <a:rPr lang="fr-FR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position</a:t>
            </a:r>
          </a:p>
          <a:p>
            <a:pPr algn="ctr"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</a:t>
            </a: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</a:t>
            </a:r>
            <a:endParaRPr lang="fr-FR" sz="16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90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6439187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V="1">
            <a:off x="1619672" y="5445224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V="1">
            <a:off x="3275856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flipV="1">
            <a:off x="5004048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V="1">
            <a:off x="6588224" y="551723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V="1">
            <a:off x="179512" y="543557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V="1">
            <a:off x="8100392" y="5535002"/>
            <a:ext cx="0" cy="513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975956" y="6184609"/>
            <a:ext cx="1694993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elements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394102" y="514215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60447" y="2924944"/>
            <a:ext cx="234901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width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9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Nos Photos\2002 - 2012 - Chris &amp; Hervé &amp; Alicia &amp; Alex\2011 - Dominique Balkans Indonesie Bresil Algerie Tunisie\2011-04          (2- Italie - San Remo)\_Draft_Photos_Hervé\DSC019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26" y="332656"/>
            <a:ext cx="8232299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91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404664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Phoenix</a:t>
            </a:r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dactylifera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>
            <a:off x="2252269" y="5085184"/>
            <a:ext cx="37551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H="1" flipV="1">
            <a:off x="2324278" y="3573016"/>
            <a:ext cx="375514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H="1" flipV="1">
            <a:off x="2699792" y="2564904"/>
            <a:ext cx="375514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 flipV="1">
            <a:off x="3044358" y="2060848"/>
            <a:ext cx="231498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H="1" flipV="1">
            <a:off x="3563889" y="1268760"/>
            <a:ext cx="25708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3923928" y="980728"/>
            <a:ext cx="216024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flipH="1" flipV="1">
            <a:off x="4788025" y="626565"/>
            <a:ext cx="72007" cy="1782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4" name="Connecteur droit avec flèche 23"/>
          <p:cNvCxnSpPr/>
          <p:nvPr/>
        </p:nvCxnSpPr>
        <p:spPr bwMode="auto">
          <a:xfrm flipH="1">
            <a:off x="5940152" y="476672"/>
            <a:ext cx="72009" cy="2023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H="1">
            <a:off x="7020272" y="692696"/>
            <a:ext cx="1" cy="1210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3024521" y="3356992"/>
            <a:ext cx="2662908" cy="1200329"/>
          </a:xfrm>
          <a:prstGeom prst="rect">
            <a:avLst/>
          </a:prstGeom>
          <a:solidFill>
            <a:srgbClr val="82A4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points are</a:t>
            </a:r>
          </a:p>
          <a:p>
            <a:pPr algn="ctr">
              <a:defRPr/>
            </a:pP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relative </a:t>
            </a:r>
            <a:r>
              <a:rPr lang="fr-F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position</a:t>
            </a:r>
          </a:p>
          <a:p>
            <a:pPr algn="ctr">
              <a:defRPr/>
            </a:pP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(% of total </a:t>
            </a:r>
            <a:r>
              <a:rPr lang="fr-FR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length</a:t>
            </a: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fr-FR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</a:t>
            </a: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itself</a:t>
            </a:r>
            <a:endParaRPr lang="fr-FR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609617" y="1439030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Succession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563889" y="2700164"/>
            <a:ext cx="226245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Stalk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width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1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0266"/>
            <a:ext cx="5690855" cy="69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92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8066" y="2080153"/>
            <a:ext cx="77967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Pinnae</a:t>
            </a:r>
            <a:endParaRPr lang="fr-F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width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Connecteur droit avec flèche 14"/>
          <p:cNvCxnSpPr>
            <a:stCxn id="14" idx="3"/>
          </p:cNvCxnSpPr>
          <p:nvPr/>
        </p:nvCxnSpPr>
        <p:spPr bwMode="auto">
          <a:xfrm flipV="1">
            <a:off x="2267744" y="2360375"/>
            <a:ext cx="1296121" cy="132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18" name="Connecteur droit avec flèche 17"/>
          <p:cNvCxnSpPr>
            <a:stCxn id="9" idx="3"/>
          </p:cNvCxnSpPr>
          <p:nvPr/>
        </p:nvCxnSpPr>
        <p:spPr bwMode="auto">
          <a:xfrm flipV="1">
            <a:off x="2341222" y="2420890"/>
            <a:ext cx="4174994" cy="2256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88419" y="4384409"/>
            <a:ext cx="95280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Position</a:t>
            </a:r>
          </a:p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9" name="Connecteur droit avec flèche 18"/>
          <p:cNvCxnSpPr>
            <a:stCxn id="14" idx="3"/>
          </p:cNvCxnSpPr>
          <p:nvPr/>
        </p:nvCxnSpPr>
        <p:spPr bwMode="auto">
          <a:xfrm flipV="1">
            <a:off x="2267744" y="2204865"/>
            <a:ext cx="1008089" cy="1687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0" name="Connecteur droit avec flèche 19"/>
          <p:cNvCxnSpPr>
            <a:stCxn id="9" idx="3"/>
          </p:cNvCxnSpPr>
          <p:nvPr/>
        </p:nvCxnSpPr>
        <p:spPr bwMode="auto">
          <a:xfrm flipV="1">
            <a:off x="2341222" y="2420890"/>
            <a:ext cx="4823066" cy="2256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5634" y="3132902"/>
            <a:ext cx="1095469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784230" y="73879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Topology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417362" y="3212976"/>
            <a:ext cx="92234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>
              <a:defRPr/>
            </a:pPr>
            <a:r>
              <a:rPr lang="fr-FR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Position</a:t>
            </a:r>
          </a:p>
          <a:p>
            <a:pPr algn="ctr">
              <a:defRPr/>
            </a:pPr>
            <a:r>
              <a:rPr lang="fr-FR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Bearer</a:t>
            </a:r>
            <a:endParaRPr lang="fr-FR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2" name="Connecteur droit avec flèche 21"/>
          <p:cNvCxnSpPr>
            <a:stCxn id="21" idx="3"/>
          </p:cNvCxnSpPr>
          <p:nvPr/>
        </p:nvCxnSpPr>
        <p:spPr bwMode="auto">
          <a:xfrm flipV="1">
            <a:off x="2339707" y="2717304"/>
            <a:ext cx="1872253" cy="7891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  <p:cxnSp>
        <p:nvCxnSpPr>
          <p:cNvPr id="25" name="Connecteur droit avec flèche 24"/>
          <p:cNvCxnSpPr>
            <a:stCxn id="21" idx="3"/>
          </p:cNvCxnSpPr>
          <p:nvPr/>
        </p:nvCxnSpPr>
        <p:spPr bwMode="auto">
          <a:xfrm flipV="1">
            <a:off x="2339707" y="2780928"/>
            <a:ext cx="2448317" cy="7255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oval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7887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57032" y="1988840"/>
            <a:ext cx="6197828" cy="37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Ctr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PRINCIPES</a:t>
            </a:r>
          </a:p>
          <a:p>
            <a:pPr algn="ctr">
              <a:defRPr/>
            </a:pPr>
            <a:r>
              <a:rPr lang="fr-F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Model</a:t>
            </a:r>
          </a:p>
          <a:p>
            <a:pPr algn="ctr">
              <a:defRPr/>
            </a:pP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fr-FR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assumptions</a:t>
            </a:r>
            <a:endParaRPr lang="fr-FR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64757" y="6550223"/>
            <a:ext cx="279243" cy="276999"/>
          </a:xfrm>
        </p:spPr>
        <p:txBody>
          <a:bodyPr wrap="none">
            <a:spAutoFit/>
          </a:bodyPr>
          <a:lstStyle/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93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94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072481"/>
              </p:ext>
            </p:extLst>
          </p:nvPr>
        </p:nvGraphicFramePr>
        <p:xfrm>
          <a:off x="1043608" y="2060848"/>
          <a:ext cx="7200000" cy="2880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00000"/>
                <a:gridCol w="3600000"/>
              </a:tblGrid>
              <a:tr h="72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en-US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 *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r>
                        <a:rPr lang="fr-FR" sz="18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 *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r>
                        <a:rPr lang="fr-FR" sz="18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STRUCTURAL (</a:t>
                      </a:r>
                      <a:r>
                        <a:rPr lang="fr-FR" sz="18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Topology</a:t>
                      </a:r>
                      <a:r>
                        <a:rPr lang="fr-FR" sz="18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)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en-US" sz="1600" b="0" i="1" cap="none" baseline="0" dirty="0"/>
                    </a:p>
                  </a:txBody>
                  <a:tcPr anchor="ctr"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r>
                        <a:rPr lang="fr-FR" sz="18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FUNCTIONAL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NO…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4091785" y="260648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main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51720" y="5773326"/>
            <a:ext cx="488787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i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*	One </a:t>
            </a:r>
            <a:r>
              <a:rPr lang="fr-FR" sz="2000" b="1" i="1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phyllochrone</a:t>
            </a:r>
            <a:r>
              <a:rPr lang="fr-FR" sz="2000" b="1" i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= One </a:t>
            </a:r>
            <a:r>
              <a:rPr lang="fr-FR" sz="2000" b="1" i="1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endParaRPr lang="fr-FR" sz="2000" b="1" i="1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3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02869" y="260648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gradients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95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41196"/>
              </p:ext>
            </p:extLst>
          </p:nvPr>
        </p:nvGraphicFramePr>
        <p:xfrm>
          <a:off x="1101934" y="1415548"/>
          <a:ext cx="6998458" cy="4677748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448272"/>
                <a:gridCol w="4550186"/>
              </a:tblGrid>
              <a:tr h="1358508">
                <a:tc>
                  <a:txBody>
                    <a:bodyPr/>
                    <a:lstStyle/>
                    <a:p>
                      <a:r>
                        <a:rPr lang="fr-FR" sz="18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values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evolve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according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to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frond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position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along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stipe (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).</a:t>
                      </a:r>
                    </a:p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659620">
                <a:tc>
                  <a:txBody>
                    <a:bodyPr/>
                    <a:lstStyle/>
                    <a:p>
                      <a:r>
                        <a:rPr lang="fr-FR" sz="18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values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evolve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according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to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organ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age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(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659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cap="all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TOPOLOGY</a:t>
                      </a:r>
                      <a:endParaRPr lang="en-US" sz="1800" b="0" cap="none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values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evolve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according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to </a:t>
                      </a:r>
                      <a:r>
                        <a:rPr lang="fr-FR" sz="1600" b="0" i="1" cap="none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organ</a:t>
                      </a: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position.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5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815305" y="188640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STEM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96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28710"/>
              </p:ext>
            </p:extLst>
          </p:nvPr>
        </p:nvGraphicFramePr>
        <p:xfrm>
          <a:off x="467544" y="2067272"/>
          <a:ext cx="8352000" cy="29870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TOPOLOGY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DIRECTION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Internode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Internode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diameter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0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12013" y="188640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Frond</a:t>
            </a:r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nervure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97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87246"/>
              </p:ext>
            </p:extLst>
          </p:nvPr>
        </p:nvGraphicFramePr>
        <p:xfrm>
          <a:off x="467544" y="1124744"/>
          <a:ext cx="8352000" cy="5212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position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LIFE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SPAN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RADIAl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AXIAL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Width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height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Bending</a:t>
                      </a:r>
                    </a:p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Torsion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Lateral</a:t>
                      </a:r>
                      <a:r>
                        <a:rPr lang="fr-FR" sz="1600" b="1" cap="all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1" cap="all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deviation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8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30772" y="188640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Pinnaes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98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52120"/>
              </p:ext>
            </p:extLst>
          </p:nvPr>
        </p:nvGraphicFramePr>
        <p:xfrm>
          <a:off x="467544" y="1635224"/>
          <a:ext cx="8352000" cy="41452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position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Rotation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RADIAl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AXIAL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groups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Width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height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STIFFNESS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4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70202" y="188640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u="sng" cap="all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INFLORESCENCE </a:t>
            </a:r>
            <a:r>
              <a:rPr lang="fr-FR" sz="2400" b="1" u="sng" cap="all" dirty="0" err="1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Stalk</a:t>
            </a:r>
            <a:endParaRPr lang="fr-FR" sz="2400" b="1" u="sng" cap="all" dirty="0" smtClean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/>
        </p:nvSpPr>
        <p:spPr bwMode="auto">
          <a:xfrm>
            <a:off x="8865517" y="6578302"/>
            <a:ext cx="27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lvl="0"/>
            <a:fld id="{110B1382-BA72-4FFE-97AB-EF2D91FFD695}" type="slidenum">
              <a:rPr lang="fr-FR" sz="1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pPr lvl="0"/>
              <a:t>99</a:t>
            </a:fld>
            <a:endParaRPr lang="fr-FR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91663"/>
              </p:ext>
            </p:extLst>
          </p:nvPr>
        </p:nvGraphicFramePr>
        <p:xfrm>
          <a:off x="467544" y="1340768"/>
          <a:ext cx="8352000" cy="5212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88000"/>
                <a:gridCol w="2088000"/>
                <a:gridCol w="2088000"/>
                <a:gridCol w="20880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Parameter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dependancy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development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growth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position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LIFE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SPAN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RADIAl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AXIAL</a:t>
                      </a:r>
                    </a:p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INSERTION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99CCFF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Length</a:t>
                      </a: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Width</a:t>
                      </a: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height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Bending</a:t>
                      </a:r>
                    </a:p>
                    <a:p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cap="all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Torsion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cap="all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FF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cap="all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Lateral</a:t>
                      </a:r>
                      <a:r>
                        <a:rPr lang="fr-FR" sz="1600" b="1" cap="all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 </a:t>
                      </a:r>
                      <a:r>
                        <a:rPr lang="fr-FR" sz="1600" b="1" cap="all" baseline="0" dirty="0" err="1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deviation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0" i="1" cap="none" baseline="0" dirty="0" smtClean="0">
                        <a:ln w="0">
                          <a:solidFill>
                            <a:srgbClr val="FFC000"/>
                          </a:solidFill>
                        </a:ln>
                        <a:solidFill>
                          <a:srgbClr val="FF0000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1" cap="none" baseline="0" dirty="0" smtClean="0">
                          <a:ln w="0">
                            <a:solidFill>
                              <a:srgbClr val="FFC000"/>
                            </a:solidFill>
                          </a:ln>
                          <a:solidFill>
                            <a:srgbClr val="99CCFF"/>
                          </a:solidFill>
                          <a:effectLst>
                            <a:reflection blurRad="12700" stA="50000" endPos="50000" dist="5000" dir="5400000" sy="-100000" rotWithShape="0"/>
                          </a:effectLst>
                        </a:rPr>
                        <a:t>YES</a:t>
                      </a:r>
                    </a:p>
                  </a:txBody>
                  <a:tcPr anchor="ctr">
                    <a:solidFill>
                      <a:srgbClr val="5F5F5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 lIns="90000" tIns="46800" rIns="90000" bIns="46800" anchorCtr="1">
        <a:spAutoFit/>
      </a:bodyPr>
      <a:lstStyle>
        <a:defPPr>
          <a:defRPr sz="3200" b="1" dirty="0">
            <a:solidFill>
              <a:srgbClr val="FF3300"/>
            </a:solidFill>
            <a:effectLst>
              <a:outerShdw blurRad="38100" dist="38100" dir="2700000" algn="tl">
                <a:srgbClr val="000000"/>
              </a:outerShdw>
            </a:effectLst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45533</TotalTime>
  <Words>1591</Words>
  <Application>Microsoft Office PowerPoint</Application>
  <PresentationFormat>Affichage à l'écran (4:3)</PresentationFormat>
  <Paragraphs>1080</Paragraphs>
  <Slides>109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109</vt:i4>
      </vt:variant>
    </vt:vector>
  </HeadingPairs>
  <TitlesOfParts>
    <vt:vector size="110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CIRAD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REY Hervé</dc:creator>
  <cp:lastModifiedBy>REY Hervé</cp:lastModifiedBy>
  <cp:revision>2438</cp:revision>
  <cp:lastPrinted>2013-05-29T09:49:16Z</cp:lastPrinted>
  <dcterms:created xsi:type="dcterms:W3CDTF">2007-11-14T09:39:20Z</dcterms:created>
  <dcterms:modified xsi:type="dcterms:W3CDTF">2014-10-20T07:57:37Z</dcterms:modified>
</cp:coreProperties>
</file>